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71" r:id="rId2"/>
    <p:sldId id="272" r:id="rId3"/>
    <p:sldId id="333" r:id="rId4"/>
    <p:sldId id="273" r:id="rId5"/>
    <p:sldId id="274" r:id="rId6"/>
    <p:sldId id="275" r:id="rId7"/>
    <p:sldId id="277" r:id="rId8"/>
    <p:sldId id="335" r:id="rId9"/>
    <p:sldId id="355" r:id="rId10"/>
    <p:sldId id="356" r:id="rId11"/>
    <p:sldId id="357" r:id="rId12"/>
  </p:sldIdLst>
  <p:sldSz cx="9906000" cy="6858000" type="A4"/>
  <p:notesSz cx="6797675" cy="99282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표지/목차" id="{670FC854-3E98-FB40-954B-25E93EA46129}">
          <p14:sldIdLst/>
        </p14:section>
        <p14:section name="화면 UI 1안" id="{664E7AD3-F200-034D-8FCC-A34019C1399C}">
          <p14:sldIdLst/>
        </p14:section>
        <p14:section name="화면 UI 2안" id="{FFC965EA-0208-624F-B388-CEC1E8F1105B}">
          <p14:sldIdLst/>
        </p14:section>
        <p14:section name="화면 UI 3안" id="{3086D196-21DE-164E-B9BE-19B5D057440B}">
          <p14:sldIdLst/>
        </p14:section>
        <p14:section name="화면 목록" id="{8257DCF4-BEF6-EE47-9C97-1D259762CC00}">
          <p14:sldIdLst>
            <p14:sldId id="271"/>
            <p14:sldId id="272"/>
            <p14:sldId id="333"/>
          </p14:sldIdLst>
        </p14:section>
        <p14:section name="화면 내역" id="{540616E4-3728-7A41-8223-E0A0AF368604}">
          <p14:sldIdLst>
            <p14:sldId id="273"/>
          </p14:sldIdLst>
        </p14:section>
        <p14:section name="메인 대시보드" id="{77A54258-3D2C-FD4D-9237-7453422B6358}">
          <p14:sldIdLst>
            <p14:sldId id="274"/>
            <p14:sldId id="275"/>
            <p14:sldId id="277"/>
            <p14:sldId id="335"/>
            <p14:sldId id="355"/>
            <p14:sldId id="356"/>
            <p14:sldId id="357"/>
          </p14:sldIdLst>
        </p14:section>
        <p14:section name="통합수질 모니터링" id="{F3FD7E73-019A-B940-AFFF-3F2625A872A5}">
          <p14:sldIdLst/>
        </p14:section>
        <p14:section name="정수장 세부 정보" id="{09E8BE5E-87E9-E24C-BFC1-C640FFB66B74}">
          <p14:sldIdLst/>
        </p14:section>
        <p14:section name="취수장 세부 정보" id="{7177DF55-5720-E14B-96FC-667A92B4B7F4}">
          <p14:sldIdLst/>
        </p14:section>
        <p14:section name="대청댐 세부 정보" id="{58E25D67-B78A-1C40-A361-F7750FE30E3D}">
          <p14:sldIdLst/>
        </p14:section>
        <p14:section name="AI기반 수질예측" id="{9AFE0B15-6303-1F4D-B633-B792D0F2D5E3}">
          <p14:sldIdLst/>
        </p14:section>
        <p14:section name="취수장 예측 정보" id="{DAF8D6D4-0832-284F-BE01-13A6C032B229}">
          <p14:sldIdLst/>
        </p14:section>
        <p14:section name="이상수질" id="{B1904955-C599-3F4D-879E-C180514BE488}">
          <p14:sldIdLst/>
        </p14:section>
        <p14:section name="이상수질 - 발생내역" id="{23FF0D62-0199-0C44-A73B-E14B46A5C9DA}">
          <p14:sldIdLst/>
        </p14:section>
        <p14:section name="이상수질 - 블랙리스트" id="{F5DCE4E4-9A28-C948-A83C-BA776AAB76A3}">
          <p14:sldIdLst/>
        </p14:section>
        <p14:section name="이상수질 - 오염지역" id="{74E53C9E-F160-4B4A-A209-0808D42A993E}">
          <p14:sldIdLst/>
        </p14:section>
        <p14:section name="관리자" id="{F508D0A6-BE41-AF4D-9D50-61290CDABE46}">
          <p14:sldIdLst/>
        </p14:section>
        <p14:section name="관리자 - 통계관리" id="{C24B557D-A58E-AA4C-9C1C-54D3B10D7A96}">
          <p14:sldIdLst/>
        </p14:section>
        <p14:section name="관리자 - QC 관리" id="{6816BCC0-D49E-1948-8A95-D6C41F073493}">
          <p14:sldIdLst/>
        </p14:section>
        <p14:section name="관리자 - 디바이스 관리" id="{476445FE-50BF-324D-A07B-A1A1035099EB}">
          <p14:sldIdLst/>
        </p14:section>
        <p14:section name="관리자 - 사용자 관리" id="{D33FE4AA-8172-6345-BCA8-7F3CADC0BB26}">
          <p14:sldIdLst/>
        </p14:section>
        <p14:section name="관리자 - 이상수질 시나리오" id="{C6A54198-8F5E-0347-9134-5A5356A3478C}">
          <p14:sldIdLst/>
        </p14:section>
        <p14:section name="팝업 - 정수장" id="{5AC724EC-387E-0E43-96C9-CE2572A52694}">
          <p14:sldIdLst/>
        </p14:section>
        <p14:section name="팝업 - 취수장" id="{1C94007F-FA46-7748-A077-9D4A7479A45E}">
          <p14:sldIdLst/>
        </p14:section>
        <p14:section name="팝업 - 대청댐 수질" id="{C118D1BB-4D5D-FF4C-8BFB-4F9F35FF693D}">
          <p14:sldIdLst/>
        </p14:section>
        <p14:section name="팝업 - 대청댐 수위/유량" id="{2ED43945-E0CF-EA49-8F81-328675CCEB32}">
          <p14:sldIdLst/>
        </p14:section>
        <p14:section name="팝업 - 대청댐 에코봇" id="{FDEE3BDA-1DAC-694F-B45E-3BC6624EF713}">
          <p14:sldIdLst/>
        </p14:section>
        <p14:section name="팝업 - 대청댐 드론" id="{5728D54D-F1C5-8647-927B-EA337AE71503}">
          <p14:sldIdLst/>
        </p14:section>
        <p14:section name="팝업 - 예측 수질" id="{1C109D06-6F82-844B-BE32-89F617904F67}">
          <p14:sldIdLst/>
        </p14:section>
        <p14:section name="별첨" id="{DED01F16-620D-8645-9D40-25A18A2E0607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56FF"/>
    <a:srgbClr val="545D65"/>
    <a:srgbClr val="5EB3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772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75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87" d="100"/>
          <a:sy n="187" d="100"/>
        </p:scale>
        <p:origin x="641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36EB94-CEAB-EA42-BDA3-E0B95874F723}" type="datetimeFigureOut">
              <a:rPr kumimoji="1" lang="ko-Kore-KR" altLang="en-US" smtClean="0"/>
              <a:t>12/05/2023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79488" y="1241425"/>
            <a:ext cx="48387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78375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6E1CEA-0410-B648-9C4A-8F152C2D6C9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042473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. 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6018B213-C4E0-7DF2-80F3-33BE0F4659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1"/>
            <a:ext cx="9905999" cy="6857999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F8A7E0EE-CDBE-5DCF-34E9-04200BCE19E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843" y="360252"/>
            <a:ext cx="1274259" cy="60023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96C5AA8E-0197-2C90-6811-BCB53ECF3D3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47828" y="3165668"/>
            <a:ext cx="2526267" cy="111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356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별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9">
            <a:extLst>
              <a:ext uri="{FF2B5EF4-FFF2-40B4-BE49-F238E27FC236}">
                <a16:creationId xmlns:a16="http://schemas.microsoft.com/office/drawing/2014/main" id="{08E9AF24-A5E1-4743-9089-0D498FE4185D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0" i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4" name="Straight Connector 8">
            <a:extLst>
              <a:ext uri="{FF2B5EF4-FFF2-40B4-BE49-F238E27FC236}">
                <a16:creationId xmlns:a16="http://schemas.microsoft.com/office/drawing/2014/main" id="{5AAFCB27-8FCB-4D8D-AFFC-59097BC66FB8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518715EB-D495-55D8-CB95-01CDDEE6DFD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1A20AC2B-EF2B-0B81-4D16-F13B6A4C604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047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AC6F137-8BE3-4A6F-92C7-8D46B8ACFD49}"/>
              </a:ext>
            </a:extLst>
          </p:cNvPr>
          <p:cNvSpPr/>
          <p:nvPr userDrawn="1"/>
        </p:nvSpPr>
        <p:spPr>
          <a:xfrm>
            <a:off x="0" y="3513769"/>
            <a:ext cx="9906001" cy="340881"/>
          </a:xfrm>
          <a:prstGeom prst="rect">
            <a:avLst/>
          </a:prstGeom>
          <a:pattFill prst="dkUpDiag">
            <a:fgClr>
              <a:srgbClr val="0070C0"/>
            </a:fgClr>
            <a:bgClr>
              <a:srgbClr val="005392"/>
            </a:bgClr>
          </a:patt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4306" tIns="52153" rIns="104306" bIns="52153" rtlCol="0"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algn="ctr" defTabSz="914400"/>
            <a:r>
              <a:rPr lang="en-US" altLang="ko-KR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r>
              <a:rPr lang="ko-KR" alt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기반 </a:t>
            </a:r>
            <a:r>
              <a:rPr lang="ko-KR" altLang="en-US" sz="1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대청댐수계</a:t>
            </a:r>
            <a:r>
              <a:rPr lang="ko-KR" alt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 수질예측 서비스 개발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DE6D921-F1C3-48AF-B727-6CF5FE276297}"/>
              </a:ext>
            </a:extLst>
          </p:cNvPr>
          <p:cNvGrpSpPr/>
          <p:nvPr userDrawn="1"/>
        </p:nvGrpSpPr>
        <p:grpSpPr>
          <a:xfrm>
            <a:off x="3633011" y="5447489"/>
            <a:ext cx="2639979" cy="609603"/>
            <a:chOff x="4969224" y="5629334"/>
            <a:chExt cx="1736861" cy="392771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7B1B2CDA-F11E-4B7E-848D-C36BB4E88078}"/>
                </a:ext>
              </a:extLst>
            </p:cNvPr>
            <p:cNvGrpSpPr/>
            <p:nvPr/>
          </p:nvGrpSpPr>
          <p:grpSpPr>
            <a:xfrm>
              <a:off x="4969224" y="5629334"/>
              <a:ext cx="392771" cy="392771"/>
              <a:chOff x="4859055" y="5586571"/>
              <a:chExt cx="432048" cy="432048"/>
            </a:xfrm>
          </p:grpSpPr>
          <p:sp>
            <p:nvSpPr>
              <p:cNvPr id="52" name="타원 51">
                <a:extLst>
                  <a:ext uri="{FF2B5EF4-FFF2-40B4-BE49-F238E27FC236}">
                    <a16:creationId xmlns:a16="http://schemas.microsoft.com/office/drawing/2014/main" id="{AAAEBF09-37FF-4AB1-9D4C-3FD3F11883C5}"/>
                  </a:ext>
                </a:extLst>
              </p:cNvPr>
              <p:cNvSpPr/>
              <p:nvPr/>
            </p:nvSpPr>
            <p:spPr>
              <a:xfrm>
                <a:off x="4859055" y="5586571"/>
                <a:ext cx="432048" cy="43204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0" i="0" dirty="0">
                  <a:latin typeface="Malgun Gothic" panose="020B0503020000020004" pitchFamily="34" charset="-127"/>
                </a:endParaRPr>
              </a:p>
            </p:txBody>
          </p:sp>
          <p:grpSp>
            <p:nvGrpSpPr>
              <p:cNvPr id="53" name="그룹 52">
                <a:extLst>
                  <a:ext uri="{FF2B5EF4-FFF2-40B4-BE49-F238E27FC236}">
                    <a16:creationId xmlns:a16="http://schemas.microsoft.com/office/drawing/2014/main" id="{8977071D-EA92-47FD-B126-15BEA9E1FEE1}"/>
                  </a:ext>
                </a:extLst>
              </p:cNvPr>
              <p:cNvGrpSpPr/>
              <p:nvPr/>
            </p:nvGrpSpPr>
            <p:grpSpPr>
              <a:xfrm>
                <a:off x="4954026" y="5651695"/>
                <a:ext cx="239312" cy="298252"/>
                <a:chOff x="4637088" y="962026"/>
                <a:chExt cx="620713" cy="703263"/>
              </a:xfrm>
              <a:solidFill>
                <a:schemeClr val="bg1"/>
              </a:solidFill>
            </p:grpSpPr>
            <p:sp>
              <p:nvSpPr>
                <p:cNvPr id="54" name="Freeform 244">
                  <a:extLst>
                    <a:ext uri="{FF2B5EF4-FFF2-40B4-BE49-F238E27FC236}">
                      <a16:creationId xmlns:a16="http://schemas.microsoft.com/office/drawing/2014/main" id="{58DF9DE6-097E-40DB-9E38-864161982AB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37088" y="962026"/>
                  <a:ext cx="620713" cy="703263"/>
                </a:xfrm>
                <a:custGeom>
                  <a:avLst/>
                  <a:gdLst>
                    <a:gd name="T0" fmla="*/ 219 w 246"/>
                    <a:gd name="T1" fmla="*/ 20 h 279"/>
                    <a:gd name="T2" fmla="*/ 172 w 246"/>
                    <a:gd name="T3" fmla="*/ 81 h 279"/>
                    <a:gd name="T4" fmla="*/ 169 w 246"/>
                    <a:gd name="T5" fmla="*/ 63 h 279"/>
                    <a:gd name="T6" fmla="*/ 187 w 246"/>
                    <a:gd name="T7" fmla="*/ 27 h 279"/>
                    <a:gd name="T8" fmla="*/ 196 w 246"/>
                    <a:gd name="T9" fmla="*/ 0 h 279"/>
                    <a:gd name="T10" fmla="*/ 169 w 246"/>
                    <a:gd name="T11" fmla="*/ 27 h 279"/>
                    <a:gd name="T12" fmla="*/ 178 w 246"/>
                    <a:gd name="T13" fmla="*/ 45 h 279"/>
                    <a:gd name="T14" fmla="*/ 159 w 246"/>
                    <a:gd name="T15" fmla="*/ 54 h 279"/>
                    <a:gd name="T16" fmla="*/ 162 w 246"/>
                    <a:gd name="T17" fmla="*/ 22 h 279"/>
                    <a:gd name="T18" fmla="*/ 106 w 246"/>
                    <a:gd name="T19" fmla="*/ 40 h 279"/>
                    <a:gd name="T20" fmla="*/ 25 w 246"/>
                    <a:gd name="T21" fmla="*/ 41 h 279"/>
                    <a:gd name="T22" fmla="*/ 43 w 246"/>
                    <a:gd name="T23" fmla="*/ 81 h 279"/>
                    <a:gd name="T24" fmla="*/ 31 w 246"/>
                    <a:gd name="T25" fmla="*/ 85 h 279"/>
                    <a:gd name="T26" fmla="*/ 0 w 246"/>
                    <a:gd name="T27" fmla="*/ 174 h 279"/>
                    <a:gd name="T28" fmla="*/ 34 w 246"/>
                    <a:gd name="T29" fmla="*/ 239 h 279"/>
                    <a:gd name="T30" fmla="*/ 79 w 246"/>
                    <a:gd name="T31" fmla="*/ 279 h 279"/>
                    <a:gd name="T32" fmla="*/ 187 w 246"/>
                    <a:gd name="T33" fmla="*/ 217 h 279"/>
                    <a:gd name="T34" fmla="*/ 237 w 246"/>
                    <a:gd name="T35" fmla="*/ 104 h 279"/>
                    <a:gd name="T36" fmla="*/ 234 w 246"/>
                    <a:gd name="T37" fmla="*/ 81 h 279"/>
                    <a:gd name="T38" fmla="*/ 246 w 246"/>
                    <a:gd name="T39" fmla="*/ 32 h 279"/>
                    <a:gd name="T40" fmla="*/ 178 w 246"/>
                    <a:gd name="T41" fmla="*/ 18 h 279"/>
                    <a:gd name="T42" fmla="*/ 187 w 246"/>
                    <a:gd name="T43" fmla="*/ 9 h 279"/>
                    <a:gd name="T44" fmla="*/ 178 w 246"/>
                    <a:gd name="T45" fmla="*/ 18 h 279"/>
                    <a:gd name="T46" fmla="*/ 145 w 246"/>
                    <a:gd name="T47" fmla="*/ 81 h 279"/>
                    <a:gd name="T48" fmla="*/ 154 w 246"/>
                    <a:gd name="T49" fmla="*/ 63 h 279"/>
                    <a:gd name="T50" fmla="*/ 122 w 246"/>
                    <a:gd name="T51" fmla="*/ 15 h 279"/>
                    <a:gd name="T52" fmla="*/ 136 w 246"/>
                    <a:gd name="T53" fmla="*/ 25 h 279"/>
                    <a:gd name="T54" fmla="*/ 133 w 246"/>
                    <a:gd name="T55" fmla="*/ 54 h 279"/>
                    <a:gd name="T56" fmla="*/ 117 w 246"/>
                    <a:gd name="T57" fmla="*/ 32 h 279"/>
                    <a:gd name="T58" fmla="*/ 135 w 246"/>
                    <a:gd name="T59" fmla="*/ 81 h 279"/>
                    <a:gd name="T60" fmla="*/ 115 w 246"/>
                    <a:gd name="T61" fmla="*/ 72 h 279"/>
                    <a:gd name="T62" fmla="*/ 127 w 246"/>
                    <a:gd name="T63" fmla="*/ 63 h 279"/>
                    <a:gd name="T64" fmla="*/ 135 w 246"/>
                    <a:gd name="T65" fmla="*/ 81 h 279"/>
                    <a:gd name="T66" fmla="*/ 123 w 246"/>
                    <a:gd name="T67" fmla="*/ 54 h 279"/>
                    <a:gd name="T68" fmla="*/ 106 w 246"/>
                    <a:gd name="T69" fmla="*/ 81 h 279"/>
                    <a:gd name="T70" fmla="*/ 88 w 246"/>
                    <a:gd name="T71" fmla="*/ 74 h 279"/>
                    <a:gd name="T72" fmla="*/ 117 w 246"/>
                    <a:gd name="T73" fmla="*/ 42 h 279"/>
                    <a:gd name="T74" fmla="*/ 65 w 246"/>
                    <a:gd name="T75" fmla="*/ 9 h 279"/>
                    <a:gd name="T76" fmla="*/ 81 w 246"/>
                    <a:gd name="T77" fmla="*/ 68 h 279"/>
                    <a:gd name="T78" fmla="*/ 79 w 246"/>
                    <a:gd name="T79" fmla="*/ 81 h 279"/>
                    <a:gd name="T80" fmla="*/ 70 w 246"/>
                    <a:gd name="T81" fmla="*/ 53 h 279"/>
                    <a:gd name="T82" fmla="*/ 65 w 246"/>
                    <a:gd name="T83" fmla="*/ 27 h 279"/>
                    <a:gd name="T84" fmla="*/ 61 w 246"/>
                    <a:gd name="T85" fmla="*/ 53 h 279"/>
                    <a:gd name="T86" fmla="*/ 52 w 246"/>
                    <a:gd name="T87" fmla="*/ 81 h 279"/>
                    <a:gd name="T88" fmla="*/ 49 w 246"/>
                    <a:gd name="T89" fmla="*/ 68 h 279"/>
                    <a:gd name="T90" fmla="*/ 65 w 246"/>
                    <a:gd name="T91" fmla="*/ 45 h 279"/>
                    <a:gd name="T92" fmla="*/ 65 w 246"/>
                    <a:gd name="T93" fmla="*/ 36 h 279"/>
                    <a:gd name="T94" fmla="*/ 65 w 246"/>
                    <a:gd name="T95" fmla="*/ 45 h 279"/>
                    <a:gd name="T96" fmla="*/ 228 w 246"/>
                    <a:gd name="T97" fmla="*/ 104 h 279"/>
                    <a:gd name="T98" fmla="*/ 180 w 246"/>
                    <a:gd name="T99" fmla="*/ 211 h 279"/>
                    <a:gd name="T100" fmla="*/ 178 w 246"/>
                    <a:gd name="T101" fmla="*/ 270 h 279"/>
                    <a:gd name="T102" fmla="*/ 88 w 246"/>
                    <a:gd name="T103" fmla="*/ 230 h 279"/>
                    <a:gd name="T104" fmla="*/ 43 w 246"/>
                    <a:gd name="T105" fmla="*/ 175 h 279"/>
                    <a:gd name="T106" fmla="*/ 40 w 246"/>
                    <a:gd name="T107" fmla="*/ 121 h 279"/>
                    <a:gd name="T108" fmla="*/ 39 w 246"/>
                    <a:gd name="T109" fmla="*/ 90 h 279"/>
                    <a:gd name="T110" fmla="*/ 216 w 246"/>
                    <a:gd name="T111" fmla="*/ 81 h 279"/>
                    <a:gd name="T112" fmla="*/ 225 w 246"/>
                    <a:gd name="T113" fmla="*/ 29 h 279"/>
                    <a:gd name="T114" fmla="*/ 216 w 246"/>
                    <a:gd name="T115" fmla="*/ 81 h 279"/>
                    <a:gd name="T116" fmla="*/ 232 w 246"/>
                    <a:gd name="T117" fmla="*/ 22 h 279"/>
                    <a:gd name="T118" fmla="*/ 237 w 246"/>
                    <a:gd name="T119" fmla="*/ 24 h 279"/>
                    <a:gd name="T120" fmla="*/ 237 w 246"/>
                    <a:gd name="T121" fmla="*/ 24 h 2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246" h="279">
                      <a:moveTo>
                        <a:pt x="246" y="0"/>
                      </a:moveTo>
                      <a:cubicBezTo>
                        <a:pt x="219" y="20"/>
                        <a:pt x="219" y="20"/>
                        <a:pt x="219" y="20"/>
                      </a:cubicBezTo>
                      <a:cubicBezTo>
                        <a:pt x="193" y="81"/>
                        <a:pt x="193" y="81"/>
                        <a:pt x="193" y="81"/>
                      </a:cubicBezTo>
                      <a:cubicBezTo>
                        <a:pt x="172" y="81"/>
                        <a:pt x="172" y="81"/>
                        <a:pt x="172" y="81"/>
                      </a:cubicBezTo>
                      <a:cubicBezTo>
                        <a:pt x="164" y="63"/>
                        <a:pt x="164" y="63"/>
                        <a:pt x="164" y="63"/>
                      </a:cubicBezTo>
                      <a:cubicBezTo>
                        <a:pt x="169" y="63"/>
                        <a:pt x="169" y="63"/>
                        <a:pt x="169" y="63"/>
                      </a:cubicBezTo>
                      <a:cubicBezTo>
                        <a:pt x="179" y="63"/>
                        <a:pt x="187" y="55"/>
                        <a:pt x="187" y="45"/>
                      </a:cubicBezTo>
                      <a:cubicBezTo>
                        <a:pt x="187" y="27"/>
                        <a:pt x="187" y="27"/>
                        <a:pt x="187" y="27"/>
                      </a:cubicBezTo>
                      <a:cubicBezTo>
                        <a:pt x="196" y="27"/>
                        <a:pt x="196" y="27"/>
                        <a:pt x="196" y="27"/>
                      </a:cubicBezTo>
                      <a:cubicBezTo>
                        <a:pt x="196" y="0"/>
                        <a:pt x="196" y="0"/>
                        <a:pt x="196" y="0"/>
                      </a:cubicBezTo>
                      <a:cubicBezTo>
                        <a:pt x="169" y="0"/>
                        <a:pt x="169" y="0"/>
                        <a:pt x="169" y="0"/>
                      </a:cubicBezTo>
                      <a:cubicBezTo>
                        <a:pt x="169" y="27"/>
                        <a:pt x="169" y="27"/>
                        <a:pt x="169" y="27"/>
                      </a:cubicBezTo>
                      <a:cubicBezTo>
                        <a:pt x="178" y="27"/>
                        <a:pt x="178" y="27"/>
                        <a:pt x="178" y="27"/>
                      </a:cubicBezTo>
                      <a:cubicBezTo>
                        <a:pt x="178" y="45"/>
                        <a:pt x="178" y="45"/>
                        <a:pt x="178" y="45"/>
                      </a:cubicBezTo>
                      <a:cubicBezTo>
                        <a:pt x="178" y="50"/>
                        <a:pt x="174" y="54"/>
                        <a:pt x="169" y="54"/>
                      </a:cubicBezTo>
                      <a:cubicBezTo>
                        <a:pt x="159" y="54"/>
                        <a:pt x="159" y="54"/>
                        <a:pt x="159" y="54"/>
                      </a:cubicBezTo>
                      <a:cubicBezTo>
                        <a:pt x="148" y="29"/>
                        <a:pt x="148" y="29"/>
                        <a:pt x="148" y="29"/>
                      </a:cubicBezTo>
                      <a:cubicBezTo>
                        <a:pt x="162" y="22"/>
                        <a:pt x="162" y="22"/>
                        <a:pt x="162" y="22"/>
                      </a:cubicBezTo>
                      <a:cubicBezTo>
                        <a:pt x="116" y="3"/>
                        <a:pt x="116" y="3"/>
                        <a:pt x="116" y="3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06" y="18"/>
                        <a:pt x="87" y="0"/>
                        <a:pt x="65" y="0"/>
                      </a:cubicBezTo>
                      <a:cubicBezTo>
                        <a:pt x="43" y="0"/>
                        <a:pt x="25" y="18"/>
                        <a:pt x="25" y="41"/>
                      </a:cubicBezTo>
                      <a:cubicBezTo>
                        <a:pt x="25" y="54"/>
                        <a:pt x="32" y="67"/>
                        <a:pt x="43" y="74"/>
                      </a:cubicBezTo>
                      <a:cubicBezTo>
                        <a:pt x="43" y="81"/>
                        <a:pt x="43" y="81"/>
                        <a:pt x="43" y="81"/>
                      </a:cubicBezTo>
                      <a:cubicBezTo>
                        <a:pt x="32" y="81"/>
                        <a:pt x="32" y="81"/>
                        <a:pt x="32" y="81"/>
                      </a:cubicBezTo>
                      <a:cubicBezTo>
                        <a:pt x="31" y="85"/>
                        <a:pt x="31" y="85"/>
                        <a:pt x="31" y="85"/>
                      </a:cubicBezTo>
                      <a:cubicBezTo>
                        <a:pt x="29" y="96"/>
                        <a:pt x="29" y="108"/>
                        <a:pt x="30" y="119"/>
                      </a:cubicBezTo>
                      <a:cubicBezTo>
                        <a:pt x="0" y="174"/>
                        <a:pt x="0" y="174"/>
                        <a:pt x="0" y="174"/>
                      </a:cubicBezTo>
                      <a:cubicBezTo>
                        <a:pt x="34" y="182"/>
                        <a:pt x="34" y="182"/>
                        <a:pt x="34" y="182"/>
                      </a:cubicBezTo>
                      <a:cubicBezTo>
                        <a:pt x="34" y="239"/>
                        <a:pt x="34" y="239"/>
                        <a:pt x="34" y="239"/>
                      </a:cubicBezTo>
                      <a:cubicBezTo>
                        <a:pt x="79" y="239"/>
                        <a:pt x="79" y="239"/>
                        <a:pt x="79" y="239"/>
                      </a:cubicBezTo>
                      <a:cubicBezTo>
                        <a:pt x="79" y="279"/>
                        <a:pt x="79" y="279"/>
                        <a:pt x="79" y="279"/>
                      </a:cubicBezTo>
                      <a:cubicBezTo>
                        <a:pt x="187" y="279"/>
                        <a:pt x="187" y="279"/>
                        <a:pt x="187" y="279"/>
                      </a:cubicBezTo>
                      <a:cubicBezTo>
                        <a:pt x="187" y="217"/>
                        <a:pt x="187" y="217"/>
                        <a:pt x="187" y="217"/>
                      </a:cubicBezTo>
                      <a:cubicBezTo>
                        <a:pt x="219" y="194"/>
                        <a:pt x="237" y="158"/>
                        <a:pt x="237" y="120"/>
                      </a:cubicBezTo>
                      <a:cubicBezTo>
                        <a:pt x="237" y="104"/>
                        <a:pt x="237" y="104"/>
                        <a:pt x="237" y="104"/>
                      </a:cubicBezTo>
                      <a:cubicBezTo>
                        <a:pt x="237" y="97"/>
                        <a:pt x="236" y="91"/>
                        <a:pt x="235" y="85"/>
                      </a:cubicBezTo>
                      <a:cubicBezTo>
                        <a:pt x="234" y="81"/>
                        <a:pt x="234" y="81"/>
                        <a:pt x="234" y="81"/>
                      </a:cubicBezTo>
                      <a:cubicBezTo>
                        <a:pt x="225" y="81"/>
                        <a:pt x="225" y="81"/>
                        <a:pt x="225" y="81"/>
                      </a:cubicBezTo>
                      <a:cubicBezTo>
                        <a:pt x="246" y="32"/>
                        <a:pt x="246" y="32"/>
                        <a:pt x="246" y="32"/>
                      </a:cubicBezTo>
                      <a:lnTo>
                        <a:pt x="246" y="0"/>
                      </a:lnTo>
                      <a:close/>
                      <a:moveTo>
                        <a:pt x="178" y="18"/>
                      </a:moveTo>
                      <a:cubicBezTo>
                        <a:pt x="178" y="9"/>
                        <a:pt x="178" y="9"/>
                        <a:pt x="178" y="9"/>
                      </a:cubicBezTo>
                      <a:cubicBezTo>
                        <a:pt x="187" y="9"/>
                        <a:pt x="187" y="9"/>
                        <a:pt x="187" y="9"/>
                      </a:cubicBezTo>
                      <a:cubicBezTo>
                        <a:pt x="187" y="18"/>
                        <a:pt x="187" y="18"/>
                        <a:pt x="187" y="18"/>
                      </a:cubicBezTo>
                      <a:lnTo>
                        <a:pt x="178" y="18"/>
                      </a:lnTo>
                      <a:close/>
                      <a:moveTo>
                        <a:pt x="162" y="81"/>
                      </a:moveTo>
                      <a:cubicBezTo>
                        <a:pt x="145" y="81"/>
                        <a:pt x="145" y="81"/>
                        <a:pt x="145" y="81"/>
                      </a:cubicBezTo>
                      <a:cubicBezTo>
                        <a:pt x="137" y="63"/>
                        <a:pt x="137" y="63"/>
                        <a:pt x="137" y="63"/>
                      </a:cubicBezTo>
                      <a:cubicBezTo>
                        <a:pt x="154" y="63"/>
                        <a:pt x="154" y="63"/>
                        <a:pt x="154" y="63"/>
                      </a:cubicBezTo>
                      <a:lnTo>
                        <a:pt x="162" y="81"/>
                      </a:lnTo>
                      <a:close/>
                      <a:moveTo>
                        <a:pt x="122" y="15"/>
                      </a:moveTo>
                      <a:cubicBezTo>
                        <a:pt x="140" y="23"/>
                        <a:pt x="140" y="23"/>
                        <a:pt x="140" y="23"/>
                      </a:cubicBezTo>
                      <a:cubicBezTo>
                        <a:pt x="136" y="25"/>
                        <a:pt x="136" y="25"/>
                        <a:pt x="136" y="25"/>
                      </a:cubicBezTo>
                      <a:cubicBezTo>
                        <a:pt x="149" y="54"/>
                        <a:pt x="149" y="54"/>
                        <a:pt x="149" y="54"/>
                      </a:cubicBezTo>
                      <a:cubicBezTo>
                        <a:pt x="133" y="54"/>
                        <a:pt x="133" y="54"/>
                        <a:pt x="133" y="54"/>
                      </a:cubicBezTo>
                      <a:cubicBezTo>
                        <a:pt x="122" y="30"/>
                        <a:pt x="122" y="30"/>
                        <a:pt x="122" y="30"/>
                      </a:cubicBezTo>
                      <a:cubicBezTo>
                        <a:pt x="117" y="32"/>
                        <a:pt x="117" y="32"/>
                        <a:pt x="117" y="32"/>
                      </a:cubicBezTo>
                      <a:lnTo>
                        <a:pt x="122" y="15"/>
                      </a:lnTo>
                      <a:close/>
                      <a:moveTo>
                        <a:pt x="135" y="81"/>
                      </a:moveTo>
                      <a:cubicBezTo>
                        <a:pt x="115" y="81"/>
                        <a:pt x="115" y="81"/>
                        <a:pt x="115" y="81"/>
                      </a:cubicBezTo>
                      <a:cubicBezTo>
                        <a:pt x="115" y="72"/>
                        <a:pt x="115" y="72"/>
                        <a:pt x="115" y="72"/>
                      </a:cubicBezTo>
                      <a:cubicBezTo>
                        <a:pt x="115" y="67"/>
                        <a:pt x="119" y="63"/>
                        <a:pt x="124" y="63"/>
                      </a:cubicBezTo>
                      <a:cubicBezTo>
                        <a:pt x="127" y="63"/>
                        <a:pt x="127" y="63"/>
                        <a:pt x="127" y="63"/>
                      </a:cubicBezTo>
                      <a:cubicBezTo>
                        <a:pt x="127" y="63"/>
                        <a:pt x="127" y="63"/>
                        <a:pt x="127" y="63"/>
                      </a:cubicBezTo>
                      <a:lnTo>
                        <a:pt x="135" y="81"/>
                      </a:lnTo>
                      <a:close/>
                      <a:moveTo>
                        <a:pt x="117" y="42"/>
                      </a:moveTo>
                      <a:cubicBezTo>
                        <a:pt x="123" y="54"/>
                        <a:pt x="123" y="54"/>
                        <a:pt x="123" y="54"/>
                      </a:cubicBezTo>
                      <a:cubicBezTo>
                        <a:pt x="113" y="55"/>
                        <a:pt x="106" y="63"/>
                        <a:pt x="106" y="72"/>
                      </a:cubicBezTo>
                      <a:cubicBezTo>
                        <a:pt x="106" y="81"/>
                        <a:pt x="106" y="81"/>
                        <a:pt x="106" y="81"/>
                      </a:cubicBezTo>
                      <a:cubicBezTo>
                        <a:pt x="88" y="81"/>
                        <a:pt x="88" y="81"/>
                        <a:pt x="88" y="81"/>
                      </a:cubicBezTo>
                      <a:cubicBezTo>
                        <a:pt x="88" y="74"/>
                        <a:pt x="88" y="74"/>
                        <a:pt x="88" y="74"/>
                      </a:cubicBezTo>
                      <a:cubicBezTo>
                        <a:pt x="97" y="68"/>
                        <a:pt x="103" y="59"/>
                        <a:pt x="105" y="48"/>
                      </a:cubicBezTo>
                      <a:lnTo>
                        <a:pt x="117" y="42"/>
                      </a:lnTo>
                      <a:close/>
                      <a:moveTo>
                        <a:pt x="34" y="41"/>
                      </a:moveTo>
                      <a:cubicBezTo>
                        <a:pt x="34" y="23"/>
                        <a:pt x="48" y="9"/>
                        <a:pt x="65" y="9"/>
                      </a:cubicBezTo>
                      <a:cubicBezTo>
                        <a:pt x="83" y="9"/>
                        <a:pt x="97" y="23"/>
                        <a:pt x="97" y="41"/>
                      </a:cubicBezTo>
                      <a:cubicBezTo>
                        <a:pt x="97" y="52"/>
                        <a:pt x="91" y="62"/>
                        <a:pt x="81" y="68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79" y="81"/>
                        <a:pt x="79" y="81"/>
                        <a:pt x="79" y="81"/>
                      </a:cubicBezTo>
                      <a:cubicBezTo>
                        <a:pt x="70" y="81"/>
                        <a:pt x="70" y="81"/>
                        <a:pt x="70" y="81"/>
                      </a:cubicBezTo>
                      <a:cubicBezTo>
                        <a:pt x="70" y="53"/>
                        <a:pt x="70" y="53"/>
                        <a:pt x="70" y="53"/>
                      </a:cubicBezTo>
                      <a:cubicBezTo>
                        <a:pt x="75" y="51"/>
                        <a:pt x="79" y="46"/>
                        <a:pt x="79" y="41"/>
                      </a:cubicBezTo>
                      <a:cubicBezTo>
                        <a:pt x="79" y="33"/>
                        <a:pt x="73" y="27"/>
                        <a:pt x="65" y="27"/>
                      </a:cubicBezTo>
                      <a:cubicBezTo>
                        <a:pt x="58" y="27"/>
                        <a:pt x="52" y="33"/>
                        <a:pt x="52" y="41"/>
                      </a:cubicBezTo>
                      <a:cubicBezTo>
                        <a:pt x="52" y="46"/>
                        <a:pt x="56" y="51"/>
                        <a:pt x="61" y="53"/>
                      </a:cubicBezTo>
                      <a:cubicBezTo>
                        <a:pt x="61" y="81"/>
                        <a:pt x="61" y="81"/>
                        <a:pt x="61" y="81"/>
                      </a:cubicBezTo>
                      <a:cubicBezTo>
                        <a:pt x="52" y="81"/>
                        <a:pt x="52" y="81"/>
                        <a:pt x="52" y="81"/>
                      </a:cubicBezTo>
                      <a:cubicBezTo>
                        <a:pt x="52" y="69"/>
                        <a:pt x="52" y="69"/>
                        <a:pt x="52" y="69"/>
                      </a:cubicBezTo>
                      <a:cubicBezTo>
                        <a:pt x="49" y="68"/>
                        <a:pt x="49" y="68"/>
                        <a:pt x="49" y="68"/>
                      </a:cubicBezTo>
                      <a:cubicBezTo>
                        <a:pt x="40" y="62"/>
                        <a:pt x="34" y="52"/>
                        <a:pt x="34" y="41"/>
                      </a:cubicBezTo>
                      <a:close/>
                      <a:moveTo>
                        <a:pt x="65" y="45"/>
                      </a:moveTo>
                      <a:cubicBezTo>
                        <a:pt x="63" y="45"/>
                        <a:pt x="61" y="43"/>
                        <a:pt x="61" y="41"/>
                      </a:cubicBezTo>
                      <a:cubicBezTo>
                        <a:pt x="61" y="38"/>
                        <a:pt x="63" y="36"/>
                        <a:pt x="65" y="36"/>
                      </a:cubicBezTo>
                      <a:cubicBezTo>
                        <a:pt x="68" y="36"/>
                        <a:pt x="70" y="38"/>
                        <a:pt x="70" y="41"/>
                      </a:cubicBezTo>
                      <a:cubicBezTo>
                        <a:pt x="70" y="43"/>
                        <a:pt x="68" y="45"/>
                        <a:pt x="65" y="45"/>
                      </a:cubicBezTo>
                      <a:close/>
                      <a:moveTo>
                        <a:pt x="227" y="90"/>
                      </a:moveTo>
                      <a:cubicBezTo>
                        <a:pt x="227" y="95"/>
                        <a:pt x="228" y="99"/>
                        <a:pt x="228" y="104"/>
                      </a:cubicBezTo>
                      <a:cubicBezTo>
                        <a:pt x="228" y="120"/>
                        <a:pt x="228" y="120"/>
                        <a:pt x="228" y="120"/>
                      </a:cubicBezTo>
                      <a:cubicBezTo>
                        <a:pt x="228" y="156"/>
                        <a:pt x="210" y="190"/>
                        <a:pt x="180" y="211"/>
                      </a:cubicBezTo>
                      <a:cubicBezTo>
                        <a:pt x="178" y="212"/>
                        <a:pt x="178" y="212"/>
                        <a:pt x="178" y="212"/>
                      </a:cubicBezTo>
                      <a:cubicBezTo>
                        <a:pt x="178" y="270"/>
                        <a:pt x="178" y="270"/>
                        <a:pt x="178" y="270"/>
                      </a:cubicBezTo>
                      <a:cubicBezTo>
                        <a:pt x="88" y="270"/>
                        <a:pt x="88" y="270"/>
                        <a:pt x="88" y="270"/>
                      </a:cubicBezTo>
                      <a:cubicBezTo>
                        <a:pt x="88" y="230"/>
                        <a:pt x="88" y="230"/>
                        <a:pt x="88" y="230"/>
                      </a:cubicBezTo>
                      <a:cubicBezTo>
                        <a:pt x="43" y="230"/>
                        <a:pt x="43" y="230"/>
                        <a:pt x="43" y="230"/>
                      </a:cubicBezTo>
                      <a:cubicBezTo>
                        <a:pt x="43" y="175"/>
                        <a:pt x="43" y="175"/>
                        <a:pt x="43" y="175"/>
                      </a:cubicBezTo>
                      <a:cubicBezTo>
                        <a:pt x="14" y="168"/>
                        <a:pt x="14" y="168"/>
                        <a:pt x="14" y="168"/>
                      </a:cubicBezTo>
                      <a:cubicBezTo>
                        <a:pt x="40" y="121"/>
                        <a:pt x="40" y="121"/>
                        <a:pt x="40" y="121"/>
                      </a:cubicBezTo>
                      <a:cubicBezTo>
                        <a:pt x="40" y="119"/>
                        <a:pt x="40" y="119"/>
                        <a:pt x="40" y="119"/>
                      </a:cubicBezTo>
                      <a:cubicBezTo>
                        <a:pt x="38" y="110"/>
                        <a:pt x="38" y="99"/>
                        <a:pt x="39" y="90"/>
                      </a:cubicBezTo>
                      <a:lnTo>
                        <a:pt x="227" y="90"/>
                      </a:lnTo>
                      <a:close/>
                      <a:moveTo>
                        <a:pt x="216" y="81"/>
                      </a:moveTo>
                      <a:cubicBezTo>
                        <a:pt x="203" y="81"/>
                        <a:pt x="203" y="81"/>
                        <a:pt x="203" y="81"/>
                      </a:cubicBezTo>
                      <a:cubicBezTo>
                        <a:pt x="225" y="29"/>
                        <a:pt x="225" y="29"/>
                        <a:pt x="225" y="29"/>
                      </a:cubicBezTo>
                      <a:cubicBezTo>
                        <a:pt x="235" y="34"/>
                        <a:pt x="235" y="34"/>
                        <a:pt x="235" y="34"/>
                      </a:cubicBezTo>
                      <a:lnTo>
                        <a:pt x="216" y="81"/>
                      </a:lnTo>
                      <a:close/>
                      <a:moveTo>
                        <a:pt x="237" y="24"/>
                      </a:moveTo>
                      <a:cubicBezTo>
                        <a:pt x="232" y="22"/>
                        <a:pt x="232" y="22"/>
                        <a:pt x="232" y="22"/>
                      </a:cubicBezTo>
                      <a:cubicBezTo>
                        <a:pt x="237" y="18"/>
                        <a:pt x="237" y="18"/>
                        <a:pt x="237" y="18"/>
                      </a:cubicBezTo>
                      <a:lnTo>
                        <a:pt x="237" y="24"/>
                      </a:lnTo>
                      <a:close/>
                      <a:moveTo>
                        <a:pt x="237" y="24"/>
                      </a:moveTo>
                      <a:cubicBezTo>
                        <a:pt x="237" y="24"/>
                        <a:pt x="237" y="24"/>
                        <a:pt x="237" y="24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5" name="Freeform 245">
                  <a:extLst>
                    <a:ext uri="{FF2B5EF4-FFF2-40B4-BE49-F238E27FC236}">
                      <a16:creationId xmlns:a16="http://schemas.microsoft.com/office/drawing/2014/main" id="{614D5A30-066E-428D-96CD-22B3BEAC480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851" y="1223964"/>
                  <a:ext cx="112713" cy="55563"/>
                </a:xfrm>
                <a:custGeom>
                  <a:avLst/>
                  <a:gdLst>
                    <a:gd name="T0" fmla="*/ 22 w 45"/>
                    <a:gd name="T1" fmla="*/ 13 h 22"/>
                    <a:gd name="T2" fmla="*/ 9 w 45"/>
                    <a:gd name="T3" fmla="*/ 0 h 22"/>
                    <a:gd name="T4" fmla="*/ 0 w 45"/>
                    <a:gd name="T5" fmla="*/ 0 h 22"/>
                    <a:gd name="T6" fmla="*/ 22 w 45"/>
                    <a:gd name="T7" fmla="*/ 22 h 22"/>
                    <a:gd name="T8" fmla="*/ 45 w 45"/>
                    <a:gd name="T9" fmla="*/ 0 h 22"/>
                    <a:gd name="T10" fmla="*/ 36 w 45"/>
                    <a:gd name="T11" fmla="*/ 0 h 22"/>
                    <a:gd name="T12" fmla="*/ 22 w 45"/>
                    <a:gd name="T13" fmla="*/ 13 h 22"/>
                    <a:gd name="T14" fmla="*/ 22 w 45"/>
                    <a:gd name="T15" fmla="*/ 13 h 22"/>
                    <a:gd name="T16" fmla="*/ 22 w 45"/>
                    <a:gd name="T17" fmla="*/ 13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22">
                      <a:moveTo>
                        <a:pt x="22" y="13"/>
                      </a:moveTo>
                      <a:cubicBezTo>
                        <a:pt x="15" y="13"/>
                        <a:pt x="9" y="9"/>
                        <a:pt x="9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3"/>
                        <a:pt x="10" y="22"/>
                        <a:pt x="22" y="22"/>
                      </a:cubicBezTo>
                      <a:cubicBezTo>
                        <a:pt x="35" y="22"/>
                        <a:pt x="45" y="13"/>
                        <a:pt x="45" y="0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36" y="9"/>
                        <a:pt x="30" y="13"/>
                        <a:pt x="22" y="13"/>
                      </a:cubicBezTo>
                      <a:close/>
                      <a:moveTo>
                        <a:pt x="22" y="13"/>
                      </a:moveTo>
                      <a:cubicBezTo>
                        <a:pt x="22" y="13"/>
                        <a:pt x="22" y="13"/>
                        <a:pt x="22" y="13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3D167A78-8AE1-45F6-B6C5-B8E69F20EE56}"/>
                </a:ext>
              </a:extLst>
            </p:cNvPr>
            <p:cNvGrpSpPr/>
            <p:nvPr/>
          </p:nvGrpSpPr>
          <p:grpSpPr>
            <a:xfrm>
              <a:off x="5417254" y="5629334"/>
              <a:ext cx="392771" cy="392771"/>
              <a:chOff x="5377215" y="5586571"/>
              <a:chExt cx="432048" cy="432048"/>
            </a:xfrm>
          </p:grpSpPr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4DA43238-48A5-4C42-9329-5CD7F1B70231}"/>
                  </a:ext>
                </a:extLst>
              </p:cNvPr>
              <p:cNvSpPr/>
              <p:nvPr/>
            </p:nvSpPr>
            <p:spPr>
              <a:xfrm>
                <a:off x="5377215" y="5586571"/>
                <a:ext cx="432048" cy="43204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0" i="0" dirty="0">
                  <a:latin typeface="Malgun Gothic" panose="020B0503020000020004" pitchFamily="34" charset="-127"/>
                </a:endParaRPr>
              </a:p>
            </p:txBody>
          </p: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51BD999C-30CA-400D-BEED-79F2637E3CC7}"/>
                  </a:ext>
                </a:extLst>
              </p:cNvPr>
              <p:cNvGrpSpPr/>
              <p:nvPr/>
            </p:nvGrpSpPr>
            <p:grpSpPr>
              <a:xfrm>
                <a:off x="5450234" y="5672290"/>
                <a:ext cx="272362" cy="275423"/>
                <a:chOff x="4789488" y="3109914"/>
                <a:chExt cx="706438" cy="714375"/>
              </a:xfrm>
              <a:solidFill>
                <a:schemeClr val="bg1"/>
              </a:solidFill>
            </p:grpSpPr>
            <p:sp>
              <p:nvSpPr>
                <p:cNvPr id="45" name="Freeform 156">
                  <a:extLst>
                    <a:ext uri="{FF2B5EF4-FFF2-40B4-BE49-F238E27FC236}">
                      <a16:creationId xmlns:a16="http://schemas.microsoft.com/office/drawing/2014/main" id="{D5EBE480-994C-454C-B3CD-2E0FA6A1B80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89488" y="3109914"/>
                  <a:ext cx="706438" cy="714375"/>
                </a:xfrm>
                <a:custGeom>
                  <a:avLst/>
                  <a:gdLst>
                    <a:gd name="T0" fmla="*/ 224 w 280"/>
                    <a:gd name="T1" fmla="*/ 95 h 283"/>
                    <a:gd name="T2" fmla="*/ 225 w 280"/>
                    <a:gd name="T3" fmla="*/ 81 h 283"/>
                    <a:gd name="T4" fmla="*/ 144 w 280"/>
                    <a:gd name="T5" fmla="*/ 0 h 283"/>
                    <a:gd name="T6" fmla="*/ 81 w 280"/>
                    <a:gd name="T7" fmla="*/ 0 h 283"/>
                    <a:gd name="T8" fmla="*/ 0 w 280"/>
                    <a:gd name="T9" fmla="*/ 81 h 283"/>
                    <a:gd name="T10" fmla="*/ 27 w 280"/>
                    <a:gd name="T11" fmla="*/ 142 h 283"/>
                    <a:gd name="T12" fmla="*/ 27 w 280"/>
                    <a:gd name="T13" fmla="*/ 193 h 283"/>
                    <a:gd name="T14" fmla="*/ 54 w 280"/>
                    <a:gd name="T15" fmla="*/ 177 h 283"/>
                    <a:gd name="T16" fmla="*/ 135 w 280"/>
                    <a:gd name="T17" fmla="*/ 253 h 283"/>
                    <a:gd name="T18" fmla="*/ 198 w 280"/>
                    <a:gd name="T19" fmla="*/ 253 h 283"/>
                    <a:gd name="T20" fmla="*/ 199 w 280"/>
                    <a:gd name="T21" fmla="*/ 253 h 283"/>
                    <a:gd name="T22" fmla="*/ 253 w 280"/>
                    <a:gd name="T23" fmla="*/ 283 h 283"/>
                    <a:gd name="T24" fmla="*/ 253 w 280"/>
                    <a:gd name="T25" fmla="*/ 232 h 283"/>
                    <a:gd name="T26" fmla="*/ 280 w 280"/>
                    <a:gd name="T27" fmla="*/ 172 h 283"/>
                    <a:gd name="T28" fmla="*/ 224 w 280"/>
                    <a:gd name="T29" fmla="*/ 95 h 283"/>
                    <a:gd name="T30" fmla="*/ 54 w 280"/>
                    <a:gd name="T31" fmla="*/ 167 h 283"/>
                    <a:gd name="T32" fmla="*/ 54 w 280"/>
                    <a:gd name="T33" fmla="*/ 167 h 283"/>
                    <a:gd name="T34" fmla="*/ 36 w 280"/>
                    <a:gd name="T35" fmla="*/ 177 h 283"/>
                    <a:gd name="T36" fmla="*/ 36 w 280"/>
                    <a:gd name="T37" fmla="*/ 138 h 283"/>
                    <a:gd name="T38" fmla="*/ 35 w 280"/>
                    <a:gd name="T39" fmla="*/ 136 h 283"/>
                    <a:gd name="T40" fmla="*/ 9 w 280"/>
                    <a:gd name="T41" fmla="*/ 81 h 283"/>
                    <a:gd name="T42" fmla="*/ 81 w 280"/>
                    <a:gd name="T43" fmla="*/ 9 h 283"/>
                    <a:gd name="T44" fmla="*/ 144 w 280"/>
                    <a:gd name="T45" fmla="*/ 9 h 283"/>
                    <a:gd name="T46" fmla="*/ 216 w 280"/>
                    <a:gd name="T47" fmla="*/ 81 h 283"/>
                    <a:gd name="T48" fmla="*/ 216 w 280"/>
                    <a:gd name="T49" fmla="*/ 92 h 283"/>
                    <a:gd name="T50" fmla="*/ 198 w 280"/>
                    <a:gd name="T51" fmla="*/ 90 h 283"/>
                    <a:gd name="T52" fmla="*/ 41 w 280"/>
                    <a:gd name="T53" fmla="*/ 90 h 283"/>
                    <a:gd name="T54" fmla="*/ 41 w 280"/>
                    <a:gd name="T55" fmla="*/ 99 h 283"/>
                    <a:gd name="T56" fmla="*/ 98 w 280"/>
                    <a:gd name="T57" fmla="*/ 99 h 283"/>
                    <a:gd name="T58" fmla="*/ 54 w 280"/>
                    <a:gd name="T59" fmla="*/ 167 h 283"/>
                    <a:gd name="T60" fmla="*/ 245 w 280"/>
                    <a:gd name="T61" fmla="*/ 227 h 283"/>
                    <a:gd name="T62" fmla="*/ 244 w 280"/>
                    <a:gd name="T63" fmla="*/ 228 h 283"/>
                    <a:gd name="T64" fmla="*/ 244 w 280"/>
                    <a:gd name="T65" fmla="*/ 268 h 283"/>
                    <a:gd name="T66" fmla="*/ 201 w 280"/>
                    <a:gd name="T67" fmla="*/ 244 h 283"/>
                    <a:gd name="T68" fmla="*/ 200 w 280"/>
                    <a:gd name="T69" fmla="*/ 244 h 283"/>
                    <a:gd name="T70" fmla="*/ 198 w 280"/>
                    <a:gd name="T71" fmla="*/ 244 h 283"/>
                    <a:gd name="T72" fmla="*/ 135 w 280"/>
                    <a:gd name="T73" fmla="*/ 244 h 283"/>
                    <a:gd name="T74" fmla="*/ 63 w 280"/>
                    <a:gd name="T75" fmla="*/ 172 h 283"/>
                    <a:gd name="T76" fmla="*/ 135 w 280"/>
                    <a:gd name="T77" fmla="*/ 100 h 283"/>
                    <a:gd name="T78" fmla="*/ 198 w 280"/>
                    <a:gd name="T79" fmla="*/ 100 h 283"/>
                    <a:gd name="T80" fmla="*/ 271 w 280"/>
                    <a:gd name="T81" fmla="*/ 172 h 283"/>
                    <a:gd name="T82" fmla="*/ 245 w 280"/>
                    <a:gd name="T83" fmla="*/ 227 h 283"/>
                    <a:gd name="T84" fmla="*/ 245 w 280"/>
                    <a:gd name="T85" fmla="*/ 227 h 283"/>
                    <a:gd name="T86" fmla="*/ 245 w 280"/>
                    <a:gd name="T87" fmla="*/ 227 h 2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280" h="283">
                      <a:moveTo>
                        <a:pt x="224" y="95"/>
                      </a:moveTo>
                      <a:cubicBezTo>
                        <a:pt x="225" y="90"/>
                        <a:pt x="225" y="86"/>
                        <a:pt x="225" y="81"/>
                      </a:cubicBezTo>
                      <a:cubicBezTo>
                        <a:pt x="225" y="37"/>
                        <a:pt x="189" y="0"/>
                        <a:pt x="144" y="0"/>
                      </a:cubicBezTo>
                      <a:cubicBezTo>
                        <a:pt x="81" y="0"/>
                        <a:pt x="81" y="0"/>
                        <a:pt x="81" y="0"/>
                      </a:cubicBezTo>
                      <a:cubicBezTo>
                        <a:pt x="36" y="0"/>
                        <a:pt x="0" y="37"/>
                        <a:pt x="0" y="81"/>
                      </a:cubicBezTo>
                      <a:cubicBezTo>
                        <a:pt x="0" y="105"/>
                        <a:pt x="10" y="126"/>
                        <a:pt x="27" y="142"/>
                      </a:cubicBezTo>
                      <a:cubicBezTo>
                        <a:pt x="27" y="193"/>
                        <a:pt x="27" y="193"/>
                        <a:pt x="27" y="193"/>
                      </a:cubicBezTo>
                      <a:cubicBezTo>
                        <a:pt x="54" y="177"/>
                        <a:pt x="54" y="177"/>
                        <a:pt x="54" y="177"/>
                      </a:cubicBezTo>
                      <a:cubicBezTo>
                        <a:pt x="58" y="219"/>
                        <a:pt x="93" y="253"/>
                        <a:pt x="135" y="253"/>
                      </a:cubicBezTo>
                      <a:cubicBezTo>
                        <a:pt x="198" y="253"/>
                        <a:pt x="198" y="253"/>
                        <a:pt x="198" y="253"/>
                      </a:cubicBezTo>
                      <a:cubicBezTo>
                        <a:pt x="199" y="253"/>
                        <a:pt x="199" y="253"/>
                        <a:pt x="199" y="253"/>
                      </a:cubicBezTo>
                      <a:cubicBezTo>
                        <a:pt x="253" y="283"/>
                        <a:pt x="253" y="283"/>
                        <a:pt x="253" y="283"/>
                      </a:cubicBezTo>
                      <a:cubicBezTo>
                        <a:pt x="253" y="232"/>
                        <a:pt x="253" y="232"/>
                        <a:pt x="253" y="232"/>
                      </a:cubicBezTo>
                      <a:cubicBezTo>
                        <a:pt x="270" y="217"/>
                        <a:pt x="280" y="195"/>
                        <a:pt x="280" y="172"/>
                      </a:cubicBezTo>
                      <a:cubicBezTo>
                        <a:pt x="280" y="136"/>
                        <a:pt x="256" y="106"/>
                        <a:pt x="224" y="95"/>
                      </a:cubicBezTo>
                      <a:close/>
                      <a:moveTo>
                        <a:pt x="54" y="167"/>
                      </a:moveTo>
                      <a:cubicBezTo>
                        <a:pt x="54" y="167"/>
                        <a:pt x="54" y="167"/>
                        <a:pt x="54" y="167"/>
                      </a:cubicBezTo>
                      <a:cubicBezTo>
                        <a:pt x="36" y="177"/>
                        <a:pt x="36" y="177"/>
                        <a:pt x="36" y="17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35" y="136"/>
                        <a:pt x="35" y="136"/>
                        <a:pt x="35" y="136"/>
                      </a:cubicBezTo>
                      <a:cubicBezTo>
                        <a:pt x="18" y="123"/>
                        <a:pt x="9" y="103"/>
                        <a:pt x="9" y="81"/>
                      </a:cubicBezTo>
                      <a:cubicBezTo>
                        <a:pt x="9" y="42"/>
                        <a:pt x="41" y="9"/>
                        <a:pt x="81" y="9"/>
                      </a:cubicBezTo>
                      <a:cubicBezTo>
                        <a:pt x="144" y="9"/>
                        <a:pt x="144" y="9"/>
                        <a:pt x="144" y="9"/>
                      </a:cubicBezTo>
                      <a:cubicBezTo>
                        <a:pt x="184" y="9"/>
                        <a:pt x="216" y="42"/>
                        <a:pt x="216" y="81"/>
                      </a:cubicBezTo>
                      <a:cubicBezTo>
                        <a:pt x="216" y="85"/>
                        <a:pt x="216" y="89"/>
                        <a:pt x="216" y="92"/>
                      </a:cubicBezTo>
                      <a:cubicBezTo>
                        <a:pt x="210" y="91"/>
                        <a:pt x="204" y="90"/>
                        <a:pt x="198" y="90"/>
                      </a:cubicBezTo>
                      <a:cubicBezTo>
                        <a:pt x="41" y="90"/>
                        <a:pt x="41" y="90"/>
                        <a:pt x="41" y="90"/>
                      </a:cubicBezTo>
                      <a:cubicBezTo>
                        <a:pt x="41" y="99"/>
                        <a:pt x="41" y="99"/>
                        <a:pt x="41" y="99"/>
                      </a:cubicBezTo>
                      <a:cubicBezTo>
                        <a:pt x="98" y="99"/>
                        <a:pt x="98" y="99"/>
                        <a:pt x="98" y="99"/>
                      </a:cubicBezTo>
                      <a:cubicBezTo>
                        <a:pt x="73" y="112"/>
                        <a:pt x="56" y="138"/>
                        <a:pt x="54" y="167"/>
                      </a:cubicBezTo>
                      <a:close/>
                      <a:moveTo>
                        <a:pt x="245" y="227"/>
                      </a:moveTo>
                      <a:cubicBezTo>
                        <a:pt x="244" y="228"/>
                        <a:pt x="244" y="228"/>
                        <a:pt x="244" y="228"/>
                      </a:cubicBezTo>
                      <a:cubicBezTo>
                        <a:pt x="244" y="268"/>
                        <a:pt x="244" y="268"/>
                        <a:pt x="244" y="268"/>
                      </a:cubicBezTo>
                      <a:cubicBezTo>
                        <a:pt x="201" y="244"/>
                        <a:pt x="201" y="244"/>
                        <a:pt x="201" y="244"/>
                      </a:cubicBezTo>
                      <a:cubicBezTo>
                        <a:pt x="200" y="244"/>
                        <a:pt x="200" y="244"/>
                        <a:pt x="200" y="244"/>
                      </a:cubicBezTo>
                      <a:cubicBezTo>
                        <a:pt x="199" y="244"/>
                        <a:pt x="199" y="244"/>
                        <a:pt x="198" y="244"/>
                      </a:cubicBezTo>
                      <a:cubicBezTo>
                        <a:pt x="135" y="244"/>
                        <a:pt x="135" y="244"/>
                        <a:pt x="135" y="244"/>
                      </a:cubicBezTo>
                      <a:cubicBezTo>
                        <a:pt x="96" y="244"/>
                        <a:pt x="63" y="211"/>
                        <a:pt x="63" y="172"/>
                      </a:cubicBezTo>
                      <a:cubicBezTo>
                        <a:pt x="63" y="132"/>
                        <a:pt x="96" y="100"/>
                        <a:pt x="135" y="100"/>
                      </a:cubicBezTo>
                      <a:cubicBezTo>
                        <a:pt x="198" y="100"/>
                        <a:pt x="198" y="100"/>
                        <a:pt x="198" y="100"/>
                      </a:cubicBezTo>
                      <a:cubicBezTo>
                        <a:pt x="238" y="100"/>
                        <a:pt x="271" y="132"/>
                        <a:pt x="271" y="172"/>
                      </a:cubicBezTo>
                      <a:cubicBezTo>
                        <a:pt x="271" y="193"/>
                        <a:pt x="261" y="213"/>
                        <a:pt x="245" y="227"/>
                      </a:cubicBezTo>
                      <a:close/>
                      <a:moveTo>
                        <a:pt x="245" y="227"/>
                      </a:moveTo>
                      <a:cubicBezTo>
                        <a:pt x="245" y="227"/>
                        <a:pt x="245" y="227"/>
                        <a:pt x="245" y="22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6" name="Freeform 157">
                  <a:extLst>
                    <a:ext uri="{FF2B5EF4-FFF2-40B4-BE49-F238E27FC236}">
                      <a16:creationId xmlns:a16="http://schemas.microsoft.com/office/drawing/2014/main" id="{0243C523-043C-4D69-A72C-4E5C6BE5F34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095876" y="3384551"/>
                  <a:ext cx="215900" cy="319088"/>
                </a:xfrm>
                <a:custGeom>
                  <a:avLst/>
                  <a:gdLst>
                    <a:gd name="T0" fmla="*/ 61 w 85"/>
                    <a:gd name="T1" fmla="*/ 71 h 126"/>
                    <a:gd name="T2" fmla="*/ 81 w 85"/>
                    <a:gd name="T3" fmla="*/ 38 h 126"/>
                    <a:gd name="T4" fmla="*/ 43 w 85"/>
                    <a:gd name="T5" fmla="*/ 0 h 126"/>
                    <a:gd name="T6" fmla="*/ 4 w 85"/>
                    <a:gd name="T7" fmla="*/ 38 h 126"/>
                    <a:gd name="T8" fmla="*/ 24 w 85"/>
                    <a:gd name="T9" fmla="*/ 71 h 126"/>
                    <a:gd name="T10" fmla="*/ 0 w 85"/>
                    <a:gd name="T11" fmla="*/ 110 h 126"/>
                    <a:gd name="T12" fmla="*/ 0 w 85"/>
                    <a:gd name="T13" fmla="*/ 126 h 126"/>
                    <a:gd name="T14" fmla="*/ 85 w 85"/>
                    <a:gd name="T15" fmla="*/ 126 h 126"/>
                    <a:gd name="T16" fmla="*/ 85 w 85"/>
                    <a:gd name="T17" fmla="*/ 110 h 126"/>
                    <a:gd name="T18" fmla="*/ 61 w 85"/>
                    <a:gd name="T19" fmla="*/ 71 h 126"/>
                    <a:gd name="T20" fmla="*/ 13 w 85"/>
                    <a:gd name="T21" fmla="*/ 38 h 126"/>
                    <a:gd name="T22" fmla="*/ 43 w 85"/>
                    <a:gd name="T23" fmla="*/ 9 h 126"/>
                    <a:gd name="T24" fmla="*/ 72 w 85"/>
                    <a:gd name="T25" fmla="*/ 38 h 126"/>
                    <a:gd name="T26" fmla="*/ 43 w 85"/>
                    <a:gd name="T27" fmla="*/ 67 h 126"/>
                    <a:gd name="T28" fmla="*/ 13 w 85"/>
                    <a:gd name="T29" fmla="*/ 38 h 126"/>
                    <a:gd name="T30" fmla="*/ 76 w 85"/>
                    <a:gd name="T31" fmla="*/ 117 h 126"/>
                    <a:gd name="T32" fmla="*/ 9 w 85"/>
                    <a:gd name="T33" fmla="*/ 117 h 126"/>
                    <a:gd name="T34" fmla="*/ 9 w 85"/>
                    <a:gd name="T35" fmla="*/ 110 h 126"/>
                    <a:gd name="T36" fmla="*/ 43 w 85"/>
                    <a:gd name="T37" fmla="*/ 76 h 126"/>
                    <a:gd name="T38" fmla="*/ 76 w 85"/>
                    <a:gd name="T39" fmla="*/ 110 h 126"/>
                    <a:gd name="T40" fmla="*/ 76 w 85"/>
                    <a:gd name="T41" fmla="*/ 117 h 126"/>
                    <a:gd name="T42" fmla="*/ 76 w 85"/>
                    <a:gd name="T43" fmla="*/ 117 h 126"/>
                    <a:gd name="T44" fmla="*/ 76 w 85"/>
                    <a:gd name="T45" fmla="*/ 117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85" h="126">
                      <a:moveTo>
                        <a:pt x="61" y="71"/>
                      </a:moveTo>
                      <a:cubicBezTo>
                        <a:pt x="73" y="65"/>
                        <a:pt x="81" y="52"/>
                        <a:pt x="81" y="38"/>
                      </a:cubicBezTo>
                      <a:cubicBezTo>
                        <a:pt x="81" y="17"/>
                        <a:pt x="64" y="0"/>
                        <a:pt x="43" y="0"/>
                      </a:cubicBezTo>
                      <a:cubicBezTo>
                        <a:pt x="21" y="0"/>
                        <a:pt x="4" y="17"/>
                        <a:pt x="4" y="38"/>
                      </a:cubicBezTo>
                      <a:cubicBezTo>
                        <a:pt x="4" y="52"/>
                        <a:pt x="12" y="65"/>
                        <a:pt x="24" y="71"/>
                      </a:cubicBezTo>
                      <a:cubicBezTo>
                        <a:pt x="10" y="78"/>
                        <a:pt x="0" y="93"/>
                        <a:pt x="0" y="110"/>
                      </a:cubicBezTo>
                      <a:cubicBezTo>
                        <a:pt x="0" y="126"/>
                        <a:pt x="0" y="126"/>
                        <a:pt x="0" y="126"/>
                      </a:cubicBezTo>
                      <a:cubicBezTo>
                        <a:pt x="85" y="126"/>
                        <a:pt x="85" y="126"/>
                        <a:pt x="85" y="126"/>
                      </a:cubicBezTo>
                      <a:cubicBezTo>
                        <a:pt x="85" y="110"/>
                        <a:pt x="85" y="110"/>
                        <a:pt x="85" y="110"/>
                      </a:cubicBezTo>
                      <a:cubicBezTo>
                        <a:pt x="85" y="93"/>
                        <a:pt x="75" y="78"/>
                        <a:pt x="61" y="71"/>
                      </a:cubicBezTo>
                      <a:close/>
                      <a:moveTo>
                        <a:pt x="13" y="38"/>
                      </a:moveTo>
                      <a:cubicBezTo>
                        <a:pt x="13" y="22"/>
                        <a:pt x="26" y="9"/>
                        <a:pt x="43" y="9"/>
                      </a:cubicBezTo>
                      <a:cubicBezTo>
                        <a:pt x="59" y="9"/>
                        <a:pt x="72" y="22"/>
                        <a:pt x="72" y="38"/>
                      </a:cubicBezTo>
                      <a:cubicBezTo>
                        <a:pt x="72" y="54"/>
                        <a:pt x="59" y="67"/>
                        <a:pt x="43" y="67"/>
                      </a:cubicBezTo>
                      <a:cubicBezTo>
                        <a:pt x="26" y="67"/>
                        <a:pt x="13" y="54"/>
                        <a:pt x="13" y="38"/>
                      </a:cubicBezTo>
                      <a:close/>
                      <a:moveTo>
                        <a:pt x="76" y="117"/>
                      </a:moveTo>
                      <a:cubicBezTo>
                        <a:pt x="9" y="117"/>
                        <a:pt x="9" y="117"/>
                        <a:pt x="9" y="117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9" y="91"/>
                        <a:pt x="24" y="76"/>
                        <a:pt x="43" y="76"/>
                      </a:cubicBezTo>
                      <a:cubicBezTo>
                        <a:pt x="61" y="76"/>
                        <a:pt x="76" y="91"/>
                        <a:pt x="76" y="110"/>
                      </a:cubicBezTo>
                      <a:lnTo>
                        <a:pt x="76" y="117"/>
                      </a:lnTo>
                      <a:close/>
                      <a:moveTo>
                        <a:pt x="76" y="117"/>
                      </a:moveTo>
                      <a:cubicBezTo>
                        <a:pt x="76" y="117"/>
                        <a:pt x="76" y="117"/>
                        <a:pt x="76" y="11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7" name="Freeform 158">
                  <a:extLst>
                    <a:ext uri="{FF2B5EF4-FFF2-40B4-BE49-F238E27FC236}">
                      <a16:creationId xmlns:a16="http://schemas.microsoft.com/office/drawing/2014/main" id="{980922DD-C07B-4E8A-9BF7-129B9BFC62B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64138" y="3440114"/>
                  <a:ext cx="23813" cy="23813"/>
                </a:xfrm>
                <a:custGeom>
                  <a:avLst/>
                  <a:gdLst>
                    <a:gd name="T0" fmla="*/ 9 w 9"/>
                    <a:gd name="T1" fmla="*/ 5 h 9"/>
                    <a:gd name="T2" fmla="*/ 4 w 9"/>
                    <a:gd name="T3" fmla="*/ 9 h 9"/>
                    <a:gd name="T4" fmla="*/ 0 w 9"/>
                    <a:gd name="T5" fmla="*/ 5 h 9"/>
                    <a:gd name="T6" fmla="*/ 4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4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4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8" name="Freeform 159">
                  <a:extLst>
                    <a:ext uri="{FF2B5EF4-FFF2-40B4-BE49-F238E27FC236}">
                      <a16:creationId xmlns:a16="http://schemas.microsoft.com/office/drawing/2014/main" id="{BE269406-E1CF-40B0-8AE6-7F1EBCDFD15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219701" y="3440114"/>
                  <a:ext cx="23813" cy="23813"/>
                </a:xfrm>
                <a:custGeom>
                  <a:avLst/>
                  <a:gdLst>
                    <a:gd name="T0" fmla="*/ 9 w 9"/>
                    <a:gd name="T1" fmla="*/ 5 h 9"/>
                    <a:gd name="T2" fmla="*/ 5 w 9"/>
                    <a:gd name="T3" fmla="*/ 9 h 9"/>
                    <a:gd name="T4" fmla="*/ 0 w 9"/>
                    <a:gd name="T5" fmla="*/ 5 h 9"/>
                    <a:gd name="T6" fmla="*/ 5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5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5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9" name="Freeform 160">
                  <a:extLst>
                    <a:ext uri="{FF2B5EF4-FFF2-40B4-BE49-F238E27FC236}">
                      <a16:creationId xmlns:a16="http://schemas.microsoft.com/office/drawing/2014/main" id="{2B137095-C258-4C49-88D0-64E97A3D2CB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49851" y="3490914"/>
                  <a:ext cx="107950" cy="41275"/>
                </a:xfrm>
                <a:custGeom>
                  <a:avLst/>
                  <a:gdLst>
                    <a:gd name="T0" fmla="*/ 43 w 43"/>
                    <a:gd name="T1" fmla="*/ 5 h 16"/>
                    <a:gd name="T2" fmla="*/ 36 w 43"/>
                    <a:gd name="T3" fmla="*/ 0 h 16"/>
                    <a:gd name="T4" fmla="*/ 22 w 43"/>
                    <a:gd name="T5" fmla="*/ 7 h 16"/>
                    <a:gd name="T6" fmla="*/ 7 w 43"/>
                    <a:gd name="T7" fmla="*/ 0 h 16"/>
                    <a:gd name="T8" fmla="*/ 0 w 43"/>
                    <a:gd name="T9" fmla="*/ 5 h 16"/>
                    <a:gd name="T10" fmla="*/ 22 w 43"/>
                    <a:gd name="T11" fmla="*/ 16 h 16"/>
                    <a:gd name="T12" fmla="*/ 43 w 43"/>
                    <a:gd name="T13" fmla="*/ 5 h 16"/>
                    <a:gd name="T14" fmla="*/ 43 w 43"/>
                    <a:gd name="T15" fmla="*/ 5 h 16"/>
                    <a:gd name="T16" fmla="*/ 43 w 43"/>
                    <a:gd name="T1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3" h="16">
                      <a:moveTo>
                        <a:pt x="43" y="5"/>
                      </a:move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32" y="4"/>
                        <a:pt x="27" y="7"/>
                        <a:pt x="22" y="7"/>
                      </a:cubicBezTo>
                      <a:cubicBezTo>
                        <a:pt x="16" y="7"/>
                        <a:pt x="11" y="4"/>
                        <a:pt x="7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5" y="12"/>
                        <a:pt x="13" y="16"/>
                        <a:pt x="22" y="16"/>
                      </a:cubicBezTo>
                      <a:cubicBezTo>
                        <a:pt x="30" y="16"/>
                        <a:pt x="38" y="12"/>
                        <a:pt x="43" y="5"/>
                      </a:cubicBezTo>
                      <a:close/>
                      <a:moveTo>
                        <a:pt x="43" y="5"/>
                      </a:moveTo>
                      <a:cubicBezTo>
                        <a:pt x="43" y="5"/>
                        <a:pt x="43" y="5"/>
                        <a:pt x="43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0" name="Rectangle 161">
                  <a:extLst>
                    <a:ext uri="{FF2B5EF4-FFF2-40B4-BE49-F238E27FC236}">
                      <a16:creationId xmlns:a16="http://schemas.microsoft.com/office/drawing/2014/main" id="{6BE91030-DD19-4A5A-B87D-78161DD28C2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2676" y="3200401"/>
                  <a:ext cx="363538" cy="2222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1" name="Rectangle 162">
                  <a:extLst>
                    <a:ext uri="{FF2B5EF4-FFF2-40B4-BE49-F238E27FC236}">
                      <a16:creationId xmlns:a16="http://schemas.microsoft.com/office/drawing/2014/main" id="{367256D3-FCE9-4338-B69B-4ABB0D75B95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2676" y="3268664"/>
                  <a:ext cx="363538" cy="2222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7F38BFD0-DE13-4FE2-AFD5-B35D563ACD4E}"/>
                </a:ext>
              </a:extLst>
            </p:cNvPr>
            <p:cNvGrpSpPr/>
            <p:nvPr/>
          </p:nvGrpSpPr>
          <p:grpSpPr>
            <a:xfrm>
              <a:off x="5865284" y="5629334"/>
              <a:ext cx="392771" cy="392771"/>
              <a:chOff x="5895375" y="5586571"/>
              <a:chExt cx="432048" cy="432048"/>
            </a:xfrm>
          </p:grpSpPr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19B71945-6601-483F-8C10-C548F8024052}"/>
                  </a:ext>
                </a:extLst>
              </p:cNvPr>
              <p:cNvSpPr/>
              <p:nvPr/>
            </p:nvSpPr>
            <p:spPr>
              <a:xfrm>
                <a:off x="5895375" y="5586571"/>
                <a:ext cx="432048" cy="43204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0" i="0" dirty="0">
                  <a:latin typeface="Malgun Gothic" panose="020B0503020000020004" pitchFamily="34" charset="-127"/>
                </a:endParaRPr>
              </a:p>
            </p:txBody>
          </p:sp>
          <p:grpSp>
            <p:nvGrpSpPr>
              <p:cNvPr id="31" name="그룹 30">
                <a:extLst>
                  <a:ext uri="{FF2B5EF4-FFF2-40B4-BE49-F238E27FC236}">
                    <a16:creationId xmlns:a16="http://schemas.microsoft.com/office/drawing/2014/main" id="{F3EAEE4A-CC55-4E15-B5A2-579C3C641154}"/>
                  </a:ext>
                </a:extLst>
              </p:cNvPr>
              <p:cNvGrpSpPr/>
              <p:nvPr/>
            </p:nvGrpSpPr>
            <p:grpSpPr>
              <a:xfrm>
                <a:off x="5987873" y="5693502"/>
                <a:ext cx="233705" cy="233180"/>
                <a:chOff x="5716588" y="4135439"/>
                <a:chExt cx="704850" cy="703262"/>
              </a:xfrm>
              <a:solidFill>
                <a:schemeClr val="bg1"/>
              </a:solidFill>
            </p:grpSpPr>
            <p:sp>
              <p:nvSpPr>
                <p:cNvPr id="32" name="Freeform 105">
                  <a:extLst>
                    <a:ext uri="{FF2B5EF4-FFF2-40B4-BE49-F238E27FC236}">
                      <a16:creationId xmlns:a16="http://schemas.microsoft.com/office/drawing/2014/main" id="{F71BF40C-7FAD-4FFC-86A6-A84B25AB003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716588" y="4140201"/>
                  <a:ext cx="704850" cy="698500"/>
                </a:xfrm>
                <a:custGeom>
                  <a:avLst/>
                  <a:gdLst>
                    <a:gd name="T0" fmla="*/ 221 w 279"/>
                    <a:gd name="T1" fmla="*/ 191 h 277"/>
                    <a:gd name="T2" fmla="*/ 279 w 279"/>
                    <a:gd name="T3" fmla="*/ 178 h 277"/>
                    <a:gd name="T4" fmla="*/ 266 w 279"/>
                    <a:gd name="T5" fmla="*/ 92 h 277"/>
                    <a:gd name="T6" fmla="*/ 126 w 279"/>
                    <a:gd name="T7" fmla="*/ 106 h 277"/>
                    <a:gd name="T8" fmla="*/ 140 w 279"/>
                    <a:gd name="T9" fmla="*/ 191 h 277"/>
                    <a:gd name="T10" fmla="*/ 185 w 279"/>
                    <a:gd name="T11" fmla="*/ 200 h 277"/>
                    <a:gd name="T12" fmla="*/ 108 w 279"/>
                    <a:gd name="T13" fmla="*/ 196 h 277"/>
                    <a:gd name="T14" fmla="*/ 79 w 279"/>
                    <a:gd name="T15" fmla="*/ 182 h 277"/>
                    <a:gd name="T16" fmla="*/ 36 w 279"/>
                    <a:gd name="T17" fmla="*/ 97 h 277"/>
                    <a:gd name="T18" fmla="*/ 55 w 279"/>
                    <a:gd name="T19" fmla="*/ 59 h 277"/>
                    <a:gd name="T20" fmla="*/ 71 w 279"/>
                    <a:gd name="T21" fmla="*/ 83 h 277"/>
                    <a:gd name="T22" fmla="*/ 90 w 279"/>
                    <a:gd name="T23" fmla="*/ 74 h 277"/>
                    <a:gd name="T24" fmla="*/ 112 w 279"/>
                    <a:gd name="T25" fmla="*/ 47 h 277"/>
                    <a:gd name="T26" fmla="*/ 121 w 279"/>
                    <a:gd name="T27" fmla="*/ 34 h 277"/>
                    <a:gd name="T28" fmla="*/ 87 w 279"/>
                    <a:gd name="T29" fmla="*/ 16 h 277"/>
                    <a:gd name="T30" fmla="*/ 39 w 279"/>
                    <a:gd name="T31" fmla="*/ 28 h 277"/>
                    <a:gd name="T32" fmla="*/ 15 w 279"/>
                    <a:gd name="T33" fmla="*/ 79 h 277"/>
                    <a:gd name="T34" fmla="*/ 9 w 279"/>
                    <a:gd name="T35" fmla="*/ 112 h 277"/>
                    <a:gd name="T36" fmla="*/ 31 w 279"/>
                    <a:gd name="T37" fmla="*/ 182 h 277"/>
                    <a:gd name="T38" fmla="*/ 18 w 279"/>
                    <a:gd name="T39" fmla="*/ 200 h 277"/>
                    <a:gd name="T40" fmla="*/ 0 w 279"/>
                    <a:gd name="T41" fmla="*/ 227 h 277"/>
                    <a:gd name="T42" fmla="*/ 13 w 279"/>
                    <a:gd name="T43" fmla="*/ 277 h 277"/>
                    <a:gd name="T44" fmla="*/ 23 w 279"/>
                    <a:gd name="T45" fmla="*/ 227 h 277"/>
                    <a:gd name="T46" fmla="*/ 32 w 279"/>
                    <a:gd name="T47" fmla="*/ 277 h 277"/>
                    <a:gd name="T48" fmla="*/ 41 w 279"/>
                    <a:gd name="T49" fmla="*/ 227 h 277"/>
                    <a:gd name="T50" fmla="*/ 239 w 279"/>
                    <a:gd name="T51" fmla="*/ 277 h 277"/>
                    <a:gd name="T52" fmla="*/ 248 w 279"/>
                    <a:gd name="T53" fmla="*/ 227 h 277"/>
                    <a:gd name="T54" fmla="*/ 257 w 279"/>
                    <a:gd name="T55" fmla="*/ 277 h 277"/>
                    <a:gd name="T56" fmla="*/ 266 w 279"/>
                    <a:gd name="T57" fmla="*/ 227 h 277"/>
                    <a:gd name="T58" fmla="*/ 279 w 279"/>
                    <a:gd name="T59" fmla="*/ 200 h 277"/>
                    <a:gd name="T60" fmla="*/ 135 w 279"/>
                    <a:gd name="T61" fmla="*/ 106 h 277"/>
                    <a:gd name="T62" fmla="*/ 266 w 279"/>
                    <a:gd name="T63" fmla="*/ 101 h 277"/>
                    <a:gd name="T64" fmla="*/ 270 w 279"/>
                    <a:gd name="T65" fmla="*/ 164 h 277"/>
                    <a:gd name="T66" fmla="*/ 135 w 279"/>
                    <a:gd name="T67" fmla="*/ 106 h 277"/>
                    <a:gd name="T68" fmla="*/ 140 w 279"/>
                    <a:gd name="T69" fmla="*/ 182 h 277"/>
                    <a:gd name="T70" fmla="*/ 135 w 279"/>
                    <a:gd name="T71" fmla="*/ 173 h 277"/>
                    <a:gd name="T72" fmla="*/ 270 w 279"/>
                    <a:gd name="T73" fmla="*/ 178 h 277"/>
                    <a:gd name="T74" fmla="*/ 185 w 279"/>
                    <a:gd name="T75" fmla="*/ 182 h 277"/>
                    <a:gd name="T76" fmla="*/ 212 w 279"/>
                    <a:gd name="T77" fmla="*/ 200 h 277"/>
                    <a:gd name="T78" fmla="*/ 194 w 279"/>
                    <a:gd name="T79" fmla="*/ 191 h 277"/>
                    <a:gd name="T80" fmla="*/ 91 w 279"/>
                    <a:gd name="T81" fmla="*/ 65 h 277"/>
                    <a:gd name="T82" fmla="*/ 91 w 279"/>
                    <a:gd name="T83" fmla="*/ 65 h 277"/>
                    <a:gd name="T84" fmla="*/ 111 w 279"/>
                    <a:gd name="T85" fmla="*/ 35 h 277"/>
                    <a:gd name="T86" fmla="*/ 63 w 279"/>
                    <a:gd name="T87" fmla="*/ 52 h 277"/>
                    <a:gd name="T88" fmla="*/ 72 w 279"/>
                    <a:gd name="T89" fmla="*/ 13 h 277"/>
                    <a:gd name="T90" fmla="*/ 57 w 279"/>
                    <a:gd name="T91" fmla="*/ 37 h 277"/>
                    <a:gd name="T92" fmla="*/ 72 w 279"/>
                    <a:gd name="T93" fmla="*/ 13 h 277"/>
                    <a:gd name="T94" fmla="*/ 52 w 279"/>
                    <a:gd name="T95" fmla="*/ 46 h 277"/>
                    <a:gd name="T96" fmla="*/ 25 w 279"/>
                    <a:gd name="T97" fmla="*/ 80 h 277"/>
                    <a:gd name="T98" fmla="*/ 9 w 279"/>
                    <a:gd name="T99" fmla="*/ 97 h 277"/>
                    <a:gd name="T100" fmla="*/ 27 w 279"/>
                    <a:gd name="T101" fmla="*/ 97 h 277"/>
                    <a:gd name="T102" fmla="*/ 9 w 279"/>
                    <a:gd name="T103" fmla="*/ 97 h 277"/>
                    <a:gd name="T104" fmla="*/ 26 w 279"/>
                    <a:gd name="T105" fmla="*/ 113 h 277"/>
                    <a:gd name="T106" fmla="*/ 57 w 279"/>
                    <a:gd name="T107" fmla="*/ 182 h 277"/>
                    <a:gd name="T108" fmla="*/ 31 w 279"/>
                    <a:gd name="T109" fmla="*/ 191 h 277"/>
                    <a:gd name="T110" fmla="*/ 99 w 279"/>
                    <a:gd name="T111" fmla="*/ 196 h 277"/>
                    <a:gd name="T112" fmla="*/ 27 w 279"/>
                    <a:gd name="T113" fmla="*/ 200 h 277"/>
                    <a:gd name="T114" fmla="*/ 27 w 279"/>
                    <a:gd name="T115" fmla="*/ 196 h 277"/>
                    <a:gd name="T116" fmla="*/ 270 w 279"/>
                    <a:gd name="T117" fmla="*/ 218 h 277"/>
                    <a:gd name="T118" fmla="*/ 9 w 279"/>
                    <a:gd name="T119" fmla="*/ 209 h 277"/>
                    <a:gd name="T120" fmla="*/ 270 w 279"/>
                    <a:gd name="T121" fmla="*/ 218 h 277"/>
                    <a:gd name="T122" fmla="*/ 270 w 279"/>
                    <a:gd name="T123" fmla="*/ 218 h 2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279" h="277">
                      <a:moveTo>
                        <a:pt x="221" y="200"/>
                      </a:moveTo>
                      <a:cubicBezTo>
                        <a:pt x="221" y="191"/>
                        <a:pt x="221" y="191"/>
                        <a:pt x="221" y="191"/>
                      </a:cubicBezTo>
                      <a:cubicBezTo>
                        <a:pt x="266" y="191"/>
                        <a:pt x="266" y="191"/>
                        <a:pt x="266" y="191"/>
                      </a:cubicBezTo>
                      <a:cubicBezTo>
                        <a:pt x="273" y="191"/>
                        <a:pt x="279" y="185"/>
                        <a:pt x="279" y="178"/>
                      </a:cubicBezTo>
                      <a:cubicBezTo>
                        <a:pt x="279" y="106"/>
                        <a:pt x="279" y="106"/>
                        <a:pt x="279" y="106"/>
                      </a:cubicBezTo>
                      <a:cubicBezTo>
                        <a:pt x="279" y="98"/>
                        <a:pt x="273" y="92"/>
                        <a:pt x="266" y="92"/>
                      </a:cubicBezTo>
                      <a:cubicBezTo>
                        <a:pt x="140" y="92"/>
                        <a:pt x="140" y="92"/>
                        <a:pt x="140" y="92"/>
                      </a:cubicBezTo>
                      <a:cubicBezTo>
                        <a:pt x="132" y="92"/>
                        <a:pt x="126" y="98"/>
                        <a:pt x="126" y="106"/>
                      </a:cubicBezTo>
                      <a:cubicBezTo>
                        <a:pt x="126" y="178"/>
                        <a:pt x="126" y="178"/>
                        <a:pt x="126" y="178"/>
                      </a:cubicBezTo>
                      <a:cubicBezTo>
                        <a:pt x="126" y="185"/>
                        <a:pt x="132" y="191"/>
                        <a:pt x="140" y="191"/>
                      </a:cubicBezTo>
                      <a:cubicBezTo>
                        <a:pt x="185" y="191"/>
                        <a:pt x="185" y="191"/>
                        <a:pt x="185" y="191"/>
                      </a:cubicBezTo>
                      <a:cubicBezTo>
                        <a:pt x="185" y="200"/>
                        <a:pt x="185" y="200"/>
                        <a:pt x="185" y="200"/>
                      </a:cubicBezTo>
                      <a:cubicBezTo>
                        <a:pt x="108" y="200"/>
                        <a:pt x="108" y="200"/>
                        <a:pt x="108" y="200"/>
                      </a:cubicBezTo>
                      <a:cubicBezTo>
                        <a:pt x="108" y="196"/>
                        <a:pt x="108" y="196"/>
                        <a:pt x="108" y="196"/>
                      </a:cubicBezTo>
                      <a:cubicBezTo>
                        <a:pt x="108" y="188"/>
                        <a:pt x="102" y="182"/>
                        <a:pt x="94" y="182"/>
                      </a:cubicBezTo>
                      <a:cubicBezTo>
                        <a:pt x="79" y="182"/>
                        <a:pt x="79" y="182"/>
                        <a:pt x="79" y="182"/>
                      </a:cubicBezTo>
                      <a:cubicBezTo>
                        <a:pt x="33" y="107"/>
                        <a:pt x="33" y="107"/>
                        <a:pt x="33" y="107"/>
                      </a:cubicBezTo>
                      <a:cubicBezTo>
                        <a:pt x="35" y="104"/>
                        <a:pt x="36" y="101"/>
                        <a:pt x="36" y="97"/>
                      </a:cubicBezTo>
                      <a:cubicBezTo>
                        <a:pt x="36" y="96"/>
                        <a:pt x="36" y="95"/>
                        <a:pt x="36" y="93"/>
                      </a:cubicBezTo>
                      <a:cubicBezTo>
                        <a:pt x="55" y="59"/>
                        <a:pt x="55" y="59"/>
                        <a:pt x="55" y="59"/>
                      </a:cubicBezTo>
                      <a:cubicBezTo>
                        <a:pt x="56" y="67"/>
                        <a:pt x="61" y="75"/>
                        <a:pt x="68" y="81"/>
                      </a:cubicBezTo>
                      <a:cubicBezTo>
                        <a:pt x="71" y="83"/>
                        <a:pt x="71" y="83"/>
                        <a:pt x="71" y="83"/>
                      </a:cubicBezTo>
                      <a:cubicBezTo>
                        <a:pt x="82" y="73"/>
                        <a:pt x="82" y="73"/>
                        <a:pt x="82" y="73"/>
                      </a:cubicBezTo>
                      <a:cubicBezTo>
                        <a:pt x="85" y="74"/>
                        <a:pt x="87" y="74"/>
                        <a:pt x="90" y="74"/>
                      </a:cubicBezTo>
                      <a:cubicBezTo>
                        <a:pt x="102" y="74"/>
                        <a:pt x="112" y="64"/>
                        <a:pt x="112" y="52"/>
                      </a:cubicBezTo>
                      <a:cubicBezTo>
                        <a:pt x="112" y="50"/>
                        <a:pt x="112" y="48"/>
                        <a:pt x="112" y="47"/>
                      </a:cubicBezTo>
                      <a:cubicBezTo>
                        <a:pt x="123" y="37"/>
                        <a:pt x="123" y="37"/>
                        <a:pt x="123" y="37"/>
                      </a:cubicBezTo>
                      <a:cubicBezTo>
                        <a:pt x="121" y="34"/>
                        <a:pt x="121" y="34"/>
                        <a:pt x="121" y="34"/>
                      </a:cubicBezTo>
                      <a:cubicBezTo>
                        <a:pt x="115" y="22"/>
                        <a:pt x="103" y="16"/>
                        <a:pt x="90" y="16"/>
                      </a:cubicBezTo>
                      <a:cubicBezTo>
                        <a:pt x="89" y="16"/>
                        <a:pt x="88" y="16"/>
                        <a:pt x="87" y="16"/>
                      </a:cubicBezTo>
                      <a:cubicBezTo>
                        <a:pt x="72" y="0"/>
                        <a:pt x="72" y="0"/>
                        <a:pt x="72" y="0"/>
                      </a:cubicBezTo>
                      <a:cubicBezTo>
                        <a:pt x="39" y="28"/>
                        <a:pt x="39" y="28"/>
                        <a:pt x="39" y="28"/>
                      </a:cubicBezTo>
                      <a:cubicBezTo>
                        <a:pt x="45" y="37"/>
                        <a:pt x="45" y="37"/>
                        <a:pt x="45" y="37"/>
                      </a:cubicBezTo>
                      <a:cubicBezTo>
                        <a:pt x="15" y="79"/>
                        <a:pt x="15" y="79"/>
                        <a:pt x="15" y="79"/>
                      </a:cubicBezTo>
                      <a:cubicBezTo>
                        <a:pt x="7" y="80"/>
                        <a:pt x="0" y="88"/>
                        <a:pt x="0" y="97"/>
                      </a:cubicBezTo>
                      <a:cubicBezTo>
                        <a:pt x="0" y="103"/>
                        <a:pt x="4" y="109"/>
                        <a:pt x="9" y="112"/>
                      </a:cubicBezTo>
                      <a:cubicBezTo>
                        <a:pt x="47" y="182"/>
                        <a:pt x="47" y="182"/>
                        <a:pt x="47" y="182"/>
                      </a:cubicBezTo>
                      <a:cubicBezTo>
                        <a:pt x="31" y="182"/>
                        <a:pt x="31" y="182"/>
                        <a:pt x="31" y="182"/>
                      </a:cubicBezTo>
                      <a:cubicBezTo>
                        <a:pt x="24" y="182"/>
                        <a:pt x="18" y="188"/>
                        <a:pt x="18" y="196"/>
                      </a:cubicBezTo>
                      <a:cubicBezTo>
                        <a:pt x="18" y="200"/>
                        <a:pt x="18" y="200"/>
                        <a:pt x="18" y="200"/>
                      </a:cubicBezTo>
                      <a:cubicBezTo>
                        <a:pt x="0" y="200"/>
                        <a:pt x="0" y="200"/>
                        <a:pt x="0" y="200"/>
                      </a:cubicBezTo>
                      <a:cubicBezTo>
                        <a:pt x="0" y="227"/>
                        <a:pt x="0" y="227"/>
                        <a:pt x="0" y="227"/>
                      </a:cubicBezTo>
                      <a:cubicBezTo>
                        <a:pt x="13" y="227"/>
                        <a:pt x="13" y="227"/>
                        <a:pt x="13" y="227"/>
                      </a:cubicBezTo>
                      <a:cubicBezTo>
                        <a:pt x="13" y="277"/>
                        <a:pt x="13" y="277"/>
                        <a:pt x="13" y="277"/>
                      </a:cubicBezTo>
                      <a:cubicBezTo>
                        <a:pt x="23" y="277"/>
                        <a:pt x="23" y="277"/>
                        <a:pt x="23" y="277"/>
                      </a:cubicBezTo>
                      <a:cubicBezTo>
                        <a:pt x="23" y="227"/>
                        <a:pt x="23" y="227"/>
                        <a:pt x="23" y="227"/>
                      </a:cubicBezTo>
                      <a:cubicBezTo>
                        <a:pt x="32" y="227"/>
                        <a:pt x="32" y="227"/>
                        <a:pt x="32" y="227"/>
                      </a:cubicBezTo>
                      <a:cubicBezTo>
                        <a:pt x="32" y="277"/>
                        <a:pt x="32" y="277"/>
                        <a:pt x="32" y="277"/>
                      </a:cubicBezTo>
                      <a:cubicBezTo>
                        <a:pt x="41" y="277"/>
                        <a:pt x="41" y="277"/>
                        <a:pt x="41" y="277"/>
                      </a:cubicBezTo>
                      <a:cubicBezTo>
                        <a:pt x="41" y="227"/>
                        <a:pt x="41" y="227"/>
                        <a:pt x="41" y="227"/>
                      </a:cubicBezTo>
                      <a:cubicBezTo>
                        <a:pt x="239" y="227"/>
                        <a:pt x="239" y="227"/>
                        <a:pt x="239" y="227"/>
                      </a:cubicBezTo>
                      <a:cubicBezTo>
                        <a:pt x="239" y="277"/>
                        <a:pt x="239" y="277"/>
                        <a:pt x="239" y="277"/>
                      </a:cubicBezTo>
                      <a:cubicBezTo>
                        <a:pt x="248" y="277"/>
                        <a:pt x="248" y="277"/>
                        <a:pt x="248" y="277"/>
                      </a:cubicBezTo>
                      <a:cubicBezTo>
                        <a:pt x="248" y="227"/>
                        <a:pt x="248" y="227"/>
                        <a:pt x="248" y="227"/>
                      </a:cubicBezTo>
                      <a:cubicBezTo>
                        <a:pt x="257" y="227"/>
                        <a:pt x="257" y="227"/>
                        <a:pt x="257" y="227"/>
                      </a:cubicBezTo>
                      <a:cubicBezTo>
                        <a:pt x="257" y="277"/>
                        <a:pt x="257" y="277"/>
                        <a:pt x="257" y="277"/>
                      </a:cubicBezTo>
                      <a:cubicBezTo>
                        <a:pt x="266" y="277"/>
                        <a:pt x="266" y="277"/>
                        <a:pt x="266" y="277"/>
                      </a:cubicBezTo>
                      <a:cubicBezTo>
                        <a:pt x="266" y="227"/>
                        <a:pt x="266" y="227"/>
                        <a:pt x="266" y="227"/>
                      </a:cubicBezTo>
                      <a:cubicBezTo>
                        <a:pt x="279" y="227"/>
                        <a:pt x="279" y="227"/>
                        <a:pt x="279" y="227"/>
                      </a:cubicBezTo>
                      <a:cubicBezTo>
                        <a:pt x="279" y="200"/>
                        <a:pt x="279" y="200"/>
                        <a:pt x="279" y="200"/>
                      </a:cubicBezTo>
                      <a:lnTo>
                        <a:pt x="221" y="200"/>
                      </a:lnTo>
                      <a:close/>
                      <a:moveTo>
                        <a:pt x="135" y="106"/>
                      </a:moveTo>
                      <a:cubicBezTo>
                        <a:pt x="135" y="103"/>
                        <a:pt x="137" y="101"/>
                        <a:pt x="140" y="101"/>
                      </a:cubicBezTo>
                      <a:cubicBezTo>
                        <a:pt x="266" y="101"/>
                        <a:pt x="266" y="101"/>
                        <a:pt x="266" y="101"/>
                      </a:cubicBezTo>
                      <a:cubicBezTo>
                        <a:pt x="268" y="101"/>
                        <a:pt x="270" y="103"/>
                        <a:pt x="270" y="106"/>
                      </a:cubicBezTo>
                      <a:cubicBezTo>
                        <a:pt x="270" y="164"/>
                        <a:pt x="270" y="164"/>
                        <a:pt x="270" y="164"/>
                      </a:cubicBezTo>
                      <a:cubicBezTo>
                        <a:pt x="135" y="164"/>
                        <a:pt x="135" y="164"/>
                        <a:pt x="135" y="164"/>
                      </a:cubicBezTo>
                      <a:lnTo>
                        <a:pt x="135" y="106"/>
                      </a:lnTo>
                      <a:close/>
                      <a:moveTo>
                        <a:pt x="185" y="182"/>
                      </a:moveTo>
                      <a:cubicBezTo>
                        <a:pt x="140" y="182"/>
                        <a:pt x="140" y="182"/>
                        <a:pt x="140" y="182"/>
                      </a:cubicBezTo>
                      <a:cubicBezTo>
                        <a:pt x="137" y="182"/>
                        <a:pt x="135" y="180"/>
                        <a:pt x="135" y="178"/>
                      </a:cubicBezTo>
                      <a:cubicBezTo>
                        <a:pt x="135" y="173"/>
                        <a:pt x="135" y="173"/>
                        <a:pt x="135" y="173"/>
                      </a:cubicBezTo>
                      <a:cubicBezTo>
                        <a:pt x="270" y="173"/>
                        <a:pt x="270" y="173"/>
                        <a:pt x="270" y="173"/>
                      </a:cubicBezTo>
                      <a:cubicBezTo>
                        <a:pt x="270" y="178"/>
                        <a:pt x="270" y="178"/>
                        <a:pt x="270" y="178"/>
                      </a:cubicBezTo>
                      <a:cubicBezTo>
                        <a:pt x="270" y="180"/>
                        <a:pt x="268" y="182"/>
                        <a:pt x="266" y="182"/>
                      </a:cubicBezTo>
                      <a:lnTo>
                        <a:pt x="185" y="182"/>
                      </a:lnTo>
                      <a:close/>
                      <a:moveTo>
                        <a:pt x="212" y="191"/>
                      </a:moveTo>
                      <a:cubicBezTo>
                        <a:pt x="212" y="200"/>
                        <a:pt x="212" y="200"/>
                        <a:pt x="212" y="200"/>
                      </a:cubicBezTo>
                      <a:cubicBezTo>
                        <a:pt x="194" y="200"/>
                        <a:pt x="194" y="200"/>
                        <a:pt x="194" y="200"/>
                      </a:cubicBezTo>
                      <a:cubicBezTo>
                        <a:pt x="194" y="191"/>
                        <a:pt x="194" y="191"/>
                        <a:pt x="194" y="191"/>
                      </a:cubicBezTo>
                      <a:lnTo>
                        <a:pt x="212" y="191"/>
                      </a:lnTo>
                      <a:close/>
                      <a:moveTo>
                        <a:pt x="91" y="65"/>
                      </a:moveTo>
                      <a:cubicBezTo>
                        <a:pt x="103" y="54"/>
                        <a:pt x="103" y="54"/>
                        <a:pt x="103" y="54"/>
                      </a:cubicBezTo>
                      <a:cubicBezTo>
                        <a:pt x="102" y="60"/>
                        <a:pt x="97" y="65"/>
                        <a:pt x="91" y="65"/>
                      </a:cubicBezTo>
                      <a:close/>
                      <a:moveTo>
                        <a:pt x="90" y="25"/>
                      </a:moveTo>
                      <a:cubicBezTo>
                        <a:pt x="98" y="25"/>
                        <a:pt x="106" y="29"/>
                        <a:pt x="111" y="35"/>
                      </a:cubicBezTo>
                      <a:cubicBezTo>
                        <a:pt x="71" y="71"/>
                        <a:pt x="71" y="71"/>
                        <a:pt x="71" y="71"/>
                      </a:cubicBezTo>
                      <a:cubicBezTo>
                        <a:pt x="66" y="66"/>
                        <a:pt x="63" y="59"/>
                        <a:pt x="63" y="52"/>
                      </a:cubicBezTo>
                      <a:cubicBezTo>
                        <a:pt x="63" y="37"/>
                        <a:pt x="75" y="25"/>
                        <a:pt x="90" y="25"/>
                      </a:cubicBezTo>
                      <a:close/>
                      <a:moveTo>
                        <a:pt x="72" y="13"/>
                      </a:moveTo>
                      <a:cubicBezTo>
                        <a:pt x="77" y="18"/>
                        <a:pt x="77" y="18"/>
                        <a:pt x="77" y="18"/>
                      </a:cubicBezTo>
                      <a:cubicBezTo>
                        <a:pt x="68" y="22"/>
                        <a:pt x="61" y="29"/>
                        <a:pt x="57" y="37"/>
                      </a:cubicBezTo>
                      <a:cubicBezTo>
                        <a:pt x="51" y="30"/>
                        <a:pt x="51" y="30"/>
                        <a:pt x="51" y="30"/>
                      </a:cubicBezTo>
                      <a:lnTo>
                        <a:pt x="72" y="13"/>
                      </a:lnTo>
                      <a:close/>
                      <a:moveTo>
                        <a:pt x="51" y="44"/>
                      </a:move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31" y="84"/>
                        <a:pt x="31" y="84"/>
                        <a:pt x="31" y="84"/>
                      </a:cubicBezTo>
                      <a:cubicBezTo>
                        <a:pt x="29" y="82"/>
                        <a:pt x="27" y="81"/>
                        <a:pt x="25" y="80"/>
                      </a:cubicBezTo>
                      <a:lnTo>
                        <a:pt x="51" y="44"/>
                      </a:lnTo>
                      <a:close/>
                      <a:moveTo>
                        <a:pt x="9" y="97"/>
                      </a:moveTo>
                      <a:cubicBezTo>
                        <a:pt x="9" y="92"/>
                        <a:pt x="13" y="88"/>
                        <a:pt x="18" y="88"/>
                      </a:cubicBezTo>
                      <a:cubicBezTo>
                        <a:pt x="23" y="88"/>
                        <a:pt x="27" y="92"/>
                        <a:pt x="27" y="97"/>
                      </a:cubicBezTo>
                      <a:cubicBezTo>
                        <a:pt x="27" y="102"/>
                        <a:pt x="23" y="106"/>
                        <a:pt x="18" y="106"/>
                      </a:cubicBezTo>
                      <a:cubicBezTo>
                        <a:pt x="13" y="106"/>
                        <a:pt x="9" y="102"/>
                        <a:pt x="9" y="97"/>
                      </a:cubicBezTo>
                      <a:close/>
                      <a:moveTo>
                        <a:pt x="21" y="114"/>
                      </a:moveTo>
                      <a:cubicBezTo>
                        <a:pt x="22" y="114"/>
                        <a:pt x="24" y="114"/>
                        <a:pt x="26" y="113"/>
                      </a:cubicBezTo>
                      <a:cubicBezTo>
                        <a:pt x="69" y="182"/>
                        <a:pt x="69" y="182"/>
                        <a:pt x="69" y="182"/>
                      </a:cubicBezTo>
                      <a:cubicBezTo>
                        <a:pt x="57" y="182"/>
                        <a:pt x="57" y="182"/>
                        <a:pt x="57" y="182"/>
                      </a:cubicBezTo>
                      <a:lnTo>
                        <a:pt x="21" y="114"/>
                      </a:lnTo>
                      <a:close/>
                      <a:moveTo>
                        <a:pt x="31" y="191"/>
                      </a:moveTo>
                      <a:cubicBezTo>
                        <a:pt x="94" y="191"/>
                        <a:pt x="94" y="191"/>
                        <a:pt x="94" y="191"/>
                      </a:cubicBezTo>
                      <a:cubicBezTo>
                        <a:pt x="97" y="191"/>
                        <a:pt x="99" y="193"/>
                        <a:pt x="99" y="196"/>
                      </a:cubicBezTo>
                      <a:cubicBezTo>
                        <a:pt x="99" y="200"/>
                        <a:pt x="99" y="200"/>
                        <a:pt x="99" y="200"/>
                      </a:cubicBezTo>
                      <a:cubicBezTo>
                        <a:pt x="27" y="200"/>
                        <a:pt x="27" y="200"/>
                        <a:pt x="27" y="200"/>
                      </a:cubicBezTo>
                      <a:cubicBezTo>
                        <a:pt x="27" y="196"/>
                        <a:pt x="27" y="196"/>
                        <a:pt x="27" y="196"/>
                      </a:cubicBezTo>
                      <a:cubicBezTo>
                        <a:pt x="27" y="196"/>
                        <a:pt x="27" y="196"/>
                        <a:pt x="27" y="196"/>
                      </a:cubicBezTo>
                      <a:cubicBezTo>
                        <a:pt x="27" y="193"/>
                        <a:pt x="29" y="191"/>
                        <a:pt x="31" y="191"/>
                      </a:cubicBezTo>
                      <a:close/>
                      <a:moveTo>
                        <a:pt x="270" y="218"/>
                      </a:moveTo>
                      <a:cubicBezTo>
                        <a:pt x="9" y="218"/>
                        <a:pt x="9" y="218"/>
                        <a:pt x="9" y="218"/>
                      </a:cubicBezTo>
                      <a:cubicBezTo>
                        <a:pt x="9" y="209"/>
                        <a:pt x="9" y="209"/>
                        <a:pt x="9" y="209"/>
                      </a:cubicBezTo>
                      <a:cubicBezTo>
                        <a:pt x="270" y="209"/>
                        <a:pt x="270" y="209"/>
                        <a:pt x="270" y="209"/>
                      </a:cubicBezTo>
                      <a:lnTo>
                        <a:pt x="270" y="218"/>
                      </a:lnTo>
                      <a:close/>
                      <a:moveTo>
                        <a:pt x="270" y="218"/>
                      </a:moveTo>
                      <a:cubicBezTo>
                        <a:pt x="270" y="218"/>
                        <a:pt x="270" y="218"/>
                        <a:pt x="270" y="218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3" name="Rectangle 106">
                  <a:extLst>
                    <a:ext uri="{FF2B5EF4-FFF2-40B4-BE49-F238E27FC236}">
                      <a16:creationId xmlns:a16="http://schemas.microsoft.com/office/drawing/2014/main" id="{7FA41D88-D93A-4148-91B3-9D6C680B83A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048376" y="4325939"/>
                  <a:ext cx="361950" cy="2381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4" name="Freeform 107">
                  <a:extLst>
                    <a:ext uri="{FF2B5EF4-FFF2-40B4-BE49-F238E27FC236}">
                      <a16:creationId xmlns:a16="http://schemas.microsoft.com/office/drawing/2014/main" id="{267D3FC7-4320-45FC-8E04-D0886929D7F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6638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42 w 57"/>
                    <a:gd name="T11" fmla="*/ 100 h 114"/>
                    <a:gd name="T12" fmla="*/ 14 w 57"/>
                    <a:gd name="T13" fmla="*/ 100 h 114"/>
                    <a:gd name="T14" fmla="*/ 14 w 57"/>
                    <a:gd name="T15" fmla="*/ 71 h 114"/>
                    <a:gd name="T16" fmla="*/ 42 w 57"/>
                    <a:gd name="T17" fmla="*/ 71 h 114"/>
                    <a:gd name="T18" fmla="*/ 42 w 57"/>
                    <a:gd name="T19" fmla="*/ 100 h 114"/>
                    <a:gd name="T20" fmla="*/ 42 w 57"/>
                    <a:gd name="T21" fmla="*/ 57 h 114"/>
                    <a:gd name="T22" fmla="*/ 14 w 57"/>
                    <a:gd name="T23" fmla="*/ 57 h 114"/>
                    <a:gd name="T24" fmla="*/ 14 w 57"/>
                    <a:gd name="T25" fmla="*/ 14 h 114"/>
                    <a:gd name="T26" fmla="*/ 42 w 57"/>
                    <a:gd name="T27" fmla="*/ 14 h 114"/>
                    <a:gd name="T28" fmla="*/ 42 w 57"/>
                    <a:gd name="T29" fmla="*/ 57 h 114"/>
                    <a:gd name="T30" fmla="*/ 42 w 57"/>
                    <a:gd name="T31" fmla="*/ 57 h 114"/>
                    <a:gd name="T32" fmla="*/ 42 w 57"/>
                    <a:gd name="T33" fmla="*/ 5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close/>
                      <a:moveTo>
                        <a:pt x="42" y="100"/>
                      </a:moveTo>
                      <a:lnTo>
                        <a:pt x="14" y="100"/>
                      </a:lnTo>
                      <a:lnTo>
                        <a:pt x="14" y="71"/>
                      </a:lnTo>
                      <a:lnTo>
                        <a:pt x="42" y="71"/>
                      </a:lnTo>
                      <a:lnTo>
                        <a:pt x="42" y="100"/>
                      </a:lnTo>
                      <a:close/>
                      <a:moveTo>
                        <a:pt x="42" y="57"/>
                      </a:moveTo>
                      <a:lnTo>
                        <a:pt x="14" y="57"/>
                      </a:lnTo>
                      <a:lnTo>
                        <a:pt x="14" y="14"/>
                      </a:lnTo>
                      <a:lnTo>
                        <a:pt x="42" y="14"/>
                      </a:lnTo>
                      <a:lnTo>
                        <a:pt x="42" y="57"/>
                      </a:lnTo>
                      <a:close/>
                      <a:moveTo>
                        <a:pt x="42" y="57"/>
                      </a:moveTo>
                      <a:lnTo>
                        <a:pt x="42" y="5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5" name="Freeform 108">
                  <a:extLst>
                    <a:ext uri="{FF2B5EF4-FFF2-40B4-BE49-F238E27FC236}">
                      <a16:creationId xmlns:a16="http://schemas.microsoft.com/office/drawing/2014/main" id="{1AC61578-371A-4A91-9B5E-49487A4E663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6638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42 w 57"/>
                    <a:gd name="T11" fmla="*/ 100 h 114"/>
                    <a:gd name="T12" fmla="*/ 14 w 57"/>
                    <a:gd name="T13" fmla="*/ 100 h 114"/>
                    <a:gd name="T14" fmla="*/ 14 w 57"/>
                    <a:gd name="T15" fmla="*/ 71 h 114"/>
                    <a:gd name="T16" fmla="*/ 42 w 57"/>
                    <a:gd name="T17" fmla="*/ 71 h 114"/>
                    <a:gd name="T18" fmla="*/ 42 w 57"/>
                    <a:gd name="T19" fmla="*/ 100 h 114"/>
                    <a:gd name="T20" fmla="*/ 42 w 57"/>
                    <a:gd name="T21" fmla="*/ 57 h 114"/>
                    <a:gd name="T22" fmla="*/ 14 w 57"/>
                    <a:gd name="T23" fmla="*/ 57 h 114"/>
                    <a:gd name="T24" fmla="*/ 14 w 57"/>
                    <a:gd name="T25" fmla="*/ 14 h 114"/>
                    <a:gd name="T26" fmla="*/ 42 w 57"/>
                    <a:gd name="T27" fmla="*/ 14 h 114"/>
                    <a:gd name="T28" fmla="*/ 42 w 57"/>
                    <a:gd name="T29" fmla="*/ 57 h 114"/>
                    <a:gd name="T30" fmla="*/ 42 w 57"/>
                    <a:gd name="T31" fmla="*/ 57 h 114"/>
                    <a:gd name="T32" fmla="*/ 42 w 57"/>
                    <a:gd name="T33" fmla="*/ 5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moveTo>
                        <a:pt x="42" y="100"/>
                      </a:moveTo>
                      <a:lnTo>
                        <a:pt x="14" y="100"/>
                      </a:lnTo>
                      <a:lnTo>
                        <a:pt x="14" y="71"/>
                      </a:lnTo>
                      <a:lnTo>
                        <a:pt x="42" y="71"/>
                      </a:lnTo>
                      <a:lnTo>
                        <a:pt x="42" y="100"/>
                      </a:lnTo>
                      <a:moveTo>
                        <a:pt x="42" y="57"/>
                      </a:moveTo>
                      <a:lnTo>
                        <a:pt x="14" y="57"/>
                      </a:lnTo>
                      <a:lnTo>
                        <a:pt x="14" y="14"/>
                      </a:lnTo>
                      <a:lnTo>
                        <a:pt x="42" y="14"/>
                      </a:lnTo>
                      <a:lnTo>
                        <a:pt x="42" y="57"/>
                      </a:lnTo>
                      <a:moveTo>
                        <a:pt x="42" y="57"/>
                      </a:moveTo>
                      <a:lnTo>
                        <a:pt x="42" y="57"/>
                      </a:ln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6" name="Freeform 109">
                  <a:extLst>
                    <a:ext uri="{FF2B5EF4-FFF2-40B4-BE49-F238E27FC236}">
                      <a16:creationId xmlns:a16="http://schemas.microsoft.com/office/drawing/2014/main" id="{7493E736-50AF-4DCF-A5B8-C1B6608D2F5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48388" y="4259264"/>
                  <a:ext cx="22225" cy="22225"/>
                </a:xfrm>
                <a:custGeom>
                  <a:avLst/>
                  <a:gdLst>
                    <a:gd name="T0" fmla="*/ 9 w 9"/>
                    <a:gd name="T1" fmla="*/ 5 h 9"/>
                    <a:gd name="T2" fmla="*/ 5 w 9"/>
                    <a:gd name="T3" fmla="*/ 9 h 9"/>
                    <a:gd name="T4" fmla="*/ 0 w 9"/>
                    <a:gd name="T5" fmla="*/ 5 h 9"/>
                    <a:gd name="T6" fmla="*/ 5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5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5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7" name="Freeform 110">
                  <a:extLst>
                    <a:ext uri="{FF2B5EF4-FFF2-40B4-BE49-F238E27FC236}">
                      <a16:creationId xmlns:a16="http://schemas.microsoft.com/office/drawing/2014/main" id="{738C10B2-EFB9-4624-9690-51A8878DBDD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216651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14 w 57"/>
                    <a:gd name="T11" fmla="*/ 14 h 114"/>
                    <a:gd name="T12" fmla="*/ 43 w 57"/>
                    <a:gd name="T13" fmla="*/ 14 h 114"/>
                    <a:gd name="T14" fmla="*/ 43 w 57"/>
                    <a:gd name="T15" fmla="*/ 57 h 114"/>
                    <a:gd name="T16" fmla="*/ 14 w 57"/>
                    <a:gd name="T17" fmla="*/ 57 h 114"/>
                    <a:gd name="T18" fmla="*/ 14 w 57"/>
                    <a:gd name="T19" fmla="*/ 14 h 114"/>
                    <a:gd name="T20" fmla="*/ 43 w 57"/>
                    <a:gd name="T21" fmla="*/ 100 h 114"/>
                    <a:gd name="T22" fmla="*/ 14 w 57"/>
                    <a:gd name="T23" fmla="*/ 100 h 114"/>
                    <a:gd name="T24" fmla="*/ 14 w 57"/>
                    <a:gd name="T25" fmla="*/ 71 h 114"/>
                    <a:gd name="T26" fmla="*/ 43 w 57"/>
                    <a:gd name="T27" fmla="*/ 71 h 114"/>
                    <a:gd name="T28" fmla="*/ 43 w 57"/>
                    <a:gd name="T29" fmla="*/ 100 h 114"/>
                    <a:gd name="T30" fmla="*/ 43 w 57"/>
                    <a:gd name="T31" fmla="*/ 100 h 114"/>
                    <a:gd name="T32" fmla="*/ 43 w 57"/>
                    <a:gd name="T33" fmla="*/ 10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close/>
                      <a:moveTo>
                        <a:pt x="14" y="14"/>
                      </a:moveTo>
                      <a:lnTo>
                        <a:pt x="43" y="14"/>
                      </a:lnTo>
                      <a:lnTo>
                        <a:pt x="43" y="57"/>
                      </a:lnTo>
                      <a:lnTo>
                        <a:pt x="14" y="57"/>
                      </a:lnTo>
                      <a:lnTo>
                        <a:pt x="14" y="14"/>
                      </a:lnTo>
                      <a:close/>
                      <a:moveTo>
                        <a:pt x="43" y="100"/>
                      </a:moveTo>
                      <a:lnTo>
                        <a:pt x="14" y="100"/>
                      </a:lnTo>
                      <a:lnTo>
                        <a:pt x="14" y="71"/>
                      </a:lnTo>
                      <a:lnTo>
                        <a:pt x="43" y="71"/>
                      </a:lnTo>
                      <a:lnTo>
                        <a:pt x="43" y="100"/>
                      </a:lnTo>
                      <a:close/>
                      <a:moveTo>
                        <a:pt x="43" y="100"/>
                      </a:moveTo>
                      <a:lnTo>
                        <a:pt x="43" y="1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8" name="Freeform 111">
                  <a:extLst>
                    <a:ext uri="{FF2B5EF4-FFF2-40B4-BE49-F238E27FC236}">
                      <a16:creationId xmlns:a16="http://schemas.microsoft.com/office/drawing/2014/main" id="{BA5E21B7-CB14-46BA-8924-45ACD5CFEE3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216651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14 w 57"/>
                    <a:gd name="T11" fmla="*/ 14 h 114"/>
                    <a:gd name="T12" fmla="*/ 43 w 57"/>
                    <a:gd name="T13" fmla="*/ 14 h 114"/>
                    <a:gd name="T14" fmla="*/ 43 w 57"/>
                    <a:gd name="T15" fmla="*/ 57 h 114"/>
                    <a:gd name="T16" fmla="*/ 14 w 57"/>
                    <a:gd name="T17" fmla="*/ 57 h 114"/>
                    <a:gd name="T18" fmla="*/ 14 w 57"/>
                    <a:gd name="T19" fmla="*/ 14 h 114"/>
                    <a:gd name="T20" fmla="*/ 43 w 57"/>
                    <a:gd name="T21" fmla="*/ 100 h 114"/>
                    <a:gd name="T22" fmla="*/ 14 w 57"/>
                    <a:gd name="T23" fmla="*/ 100 h 114"/>
                    <a:gd name="T24" fmla="*/ 14 w 57"/>
                    <a:gd name="T25" fmla="*/ 71 h 114"/>
                    <a:gd name="T26" fmla="*/ 43 w 57"/>
                    <a:gd name="T27" fmla="*/ 71 h 114"/>
                    <a:gd name="T28" fmla="*/ 43 w 57"/>
                    <a:gd name="T29" fmla="*/ 100 h 114"/>
                    <a:gd name="T30" fmla="*/ 43 w 57"/>
                    <a:gd name="T31" fmla="*/ 100 h 114"/>
                    <a:gd name="T32" fmla="*/ 43 w 57"/>
                    <a:gd name="T33" fmla="*/ 10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moveTo>
                        <a:pt x="14" y="14"/>
                      </a:moveTo>
                      <a:lnTo>
                        <a:pt x="43" y="14"/>
                      </a:lnTo>
                      <a:lnTo>
                        <a:pt x="43" y="57"/>
                      </a:lnTo>
                      <a:lnTo>
                        <a:pt x="14" y="57"/>
                      </a:lnTo>
                      <a:lnTo>
                        <a:pt x="14" y="14"/>
                      </a:lnTo>
                      <a:moveTo>
                        <a:pt x="43" y="100"/>
                      </a:moveTo>
                      <a:lnTo>
                        <a:pt x="14" y="100"/>
                      </a:lnTo>
                      <a:lnTo>
                        <a:pt x="14" y="71"/>
                      </a:lnTo>
                      <a:lnTo>
                        <a:pt x="43" y="71"/>
                      </a:lnTo>
                      <a:lnTo>
                        <a:pt x="43" y="100"/>
                      </a:lnTo>
                      <a:moveTo>
                        <a:pt x="43" y="100"/>
                      </a:moveTo>
                      <a:lnTo>
                        <a:pt x="43" y="100"/>
                      </a:ln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9" name="Freeform 112">
                  <a:extLst>
                    <a:ext uri="{FF2B5EF4-FFF2-40B4-BE49-F238E27FC236}">
                      <a16:creationId xmlns:a16="http://schemas.microsoft.com/office/drawing/2014/main" id="{4773372B-B8E5-4DC6-B3E8-5D88B2C7FC5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251576" y="4259264"/>
                  <a:ext cx="23813" cy="22225"/>
                </a:xfrm>
                <a:custGeom>
                  <a:avLst/>
                  <a:gdLst>
                    <a:gd name="T0" fmla="*/ 9 w 9"/>
                    <a:gd name="T1" fmla="*/ 5 h 9"/>
                    <a:gd name="T2" fmla="*/ 4 w 9"/>
                    <a:gd name="T3" fmla="*/ 9 h 9"/>
                    <a:gd name="T4" fmla="*/ 0 w 9"/>
                    <a:gd name="T5" fmla="*/ 5 h 9"/>
                    <a:gd name="T6" fmla="*/ 4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4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4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0" name="Freeform 113">
                  <a:extLst>
                    <a:ext uri="{FF2B5EF4-FFF2-40B4-BE49-F238E27FC236}">
                      <a16:creationId xmlns:a16="http://schemas.microsoft.com/office/drawing/2014/main" id="{CD3668BB-5C94-41C2-83B1-68B31C557B2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19838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15 w 57"/>
                    <a:gd name="T11" fmla="*/ 14 h 114"/>
                    <a:gd name="T12" fmla="*/ 43 w 57"/>
                    <a:gd name="T13" fmla="*/ 14 h 114"/>
                    <a:gd name="T14" fmla="*/ 43 w 57"/>
                    <a:gd name="T15" fmla="*/ 57 h 114"/>
                    <a:gd name="T16" fmla="*/ 15 w 57"/>
                    <a:gd name="T17" fmla="*/ 57 h 114"/>
                    <a:gd name="T18" fmla="*/ 15 w 57"/>
                    <a:gd name="T19" fmla="*/ 14 h 114"/>
                    <a:gd name="T20" fmla="*/ 43 w 57"/>
                    <a:gd name="T21" fmla="*/ 100 h 114"/>
                    <a:gd name="T22" fmla="*/ 15 w 57"/>
                    <a:gd name="T23" fmla="*/ 100 h 114"/>
                    <a:gd name="T24" fmla="*/ 15 w 57"/>
                    <a:gd name="T25" fmla="*/ 71 h 114"/>
                    <a:gd name="T26" fmla="*/ 43 w 57"/>
                    <a:gd name="T27" fmla="*/ 71 h 114"/>
                    <a:gd name="T28" fmla="*/ 43 w 57"/>
                    <a:gd name="T29" fmla="*/ 100 h 114"/>
                    <a:gd name="T30" fmla="*/ 43 w 57"/>
                    <a:gd name="T31" fmla="*/ 100 h 114"/>
                    <a:gd name="T32" fmla="*/ 43 w 57"/>
                    <a:gd name="T33" fmla="*/ 10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close/>
                      <a:moveTo>
                        <a:pt x="15" y="14"/>
                      </a:moveTo>
                      <a:lnTo>
                        <a:pt x="43" y="14"/>
                      </a:lnTo>
                      <a:lnTo>
                        <a:pt x="43" y="57"/>
                      </a:lnTo>
                      <a:lnTo>
                        <a:pt x="15" y="57"/>
                      </a:lnTo>
                      <a:lnTo>
                        <a:pt x="15" y="14"/>
                      </a:lnTo>
                      <a:close/>
                      <a:moveTo>
                        <a:pt x="43" y="100"/>
                      </a:moveTo>
                      <a:lnTo>
                        <a:pt x="15" y="100"/>
                      </a:lnTo>
                      <a:lnTo>
                        <a:pt x="15" y="71"/>
                      </a:lnTo>
                      <a:lnTo>
                        <a:pt x="43" y="71"/>
                      </a:lnTo>
                      <a:lnTo>
                        <a:pt x="43" y="100"/>
                      </a:lnTo>
                      <a:close/>
                      <a:moveTo>
                        <a:pt x="43" y="100"/>
                      </a:moveTo>
                      <a:lnTo>
                        <a:pt x="43" y="1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1" name="Freeform 114">
                  <a:extLst>
                    <a:ext uri="{FF2B5EF4-FFF2-40B4-BE49-F238E27FC236}">
                      <a16:creationId xmlns:a16="http://schemas.microsoft.com/office/drawing/2014/main" id="{B278A4F6-1FBA-4F19-9D78-4A86701FFC7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19838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15 w 57"/>
                    <a:gd name="T11" fmla="*/ 14 h 114"/>
                    <a:gd name="T12" fmla="*/ 43 w 57"/>
                    <a:gd name="T13" fmla="*/ 14 h 114"/>
                    <a:gd name="T14" fmla="*/ 43 w 57"/>
                    <a:gd name="T15" fmla="*/ 57 h 114"/>
                    <a:gd name="T16" fmla="*/ 15 w 57"/>
                    <a:gd name="T17" fmla="*/ 57 h 114"/>
                    <a:gd name="T18" fmla="*/ 15 w 57"/>
                    <a:gd name="T19" fmla="*/ 14 h 114"/>
                    <a:gd name="T20" fmla="*/ 43 w 57"/>
                    <a:gd name="T21" fmla="*/ 100 h 114"/>
                    <a:gd name="T22" fmla="*/ 15 w 57"/>
                    <a:gd name="T23" fmla="*/ 100 h 114"/>
                    <a:gd name="T24" fmla="*/ 15 w 57"/>
                    <a:gd name="T25" fmla="*/ 71 h 114"/>
                    <a:gd name="T26" fmla="*/ 43 w 57"/>
                    <a:gd name="T27" fmla="*/ 71 h 114"/>
                    <a:gd name="T28" fmla="*/ 43 w 57"/>
                    <a:gd name="T29" fmla="*/ 100 h 114"/>
                    <a:gd name="T30" fmla="*/ 43 w 57"/>
                    <a:gd name="T31" fmla="*/ 100 h 114"/>
                    <a:gd name="T32" fmla="*/ 43 w 57"/>
                    <a:gd name="T33" fmla="*/ 10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moveTo>
                        <a:pt x="15" y="14"/>
                      </a:moveTo>
                      <a:lnTo>
                        <a:pt x="43" y="14"/>
                      </a:lnTo>
                      <a:lnTo>
                        <a:pt x="43" y="57"/>
                      </a:lnTo>
                      <a:lnTo>
                        <a:pt x="15" y="57"/>
                      </a:lnTo>
                      <a:lnTo>
                        <a:pt x="15" y="14"/>
                      </a:lnTo>
                      <a:moveTo>
                        <a:pt x="43" y="100"/>
                      </a:moveTo>
                      <a:lnTo>
                        <a:pt x="15" y="100"/>
                      </a:lnTo>
                      <a:lnTo>
                        <a:pt x="15" y="71"/>
                      </a:lnTo>
                      <a:lnTo>
                        <a:pt x="43" y="71"/>
                      </a:lnTo>
                      <a:lnTo>
                        <a:pt x="43" y="100"/>
                      </a:lnTo>
                      <a:moveTo>
                        <a:pt x="43" y="100"/>
                      </a:moveTo>
                      <a:lnTo>
                        <a:pt x="43" y="100"/>
                      </a:ln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2" name="Freeform 115">
                  <a:extLst>
                    <a:ext uri="{FF2B5EF4-FFF2-40B4-BE49-F238E27FC236}">
                      <a16:creationId xmlns:a16="http://schemas.microsoft.com/office/drawing/2014/main" id="{AADF4085-FE72-4C3C-9FE0-66875D7F449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53176" y="4259264"/>
                  <a:ext cx="22225" cy="22225"/>
                </a:xfrm>
                <a:custGeom>
                  <a:avLst/>
                  <a:gdLst>
                    <a:gd name="T0" fmla="*/ 9 w 9"/>
                    <a:gd name="T1" fmla="*/ 5 h 9"/>
                    <a:gd name="T2" fmla="*/ 5 w 9"/>
                    <a:gd name="T3" fmla="*/ 9 h 9"/>
                    <a:gd name="T4" fmla="*/ 0 w 9"/>
                    <a:gd name="T5" fmla="*/ 5 h 9"/>
                    <a:gd name="T6" fmla="*/ 5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5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5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75258B14-E910-4DB3-ADDF-D48CE75AED91}"/>
                </a:ext>
              </a:extLst>
            </p:cNvPr>
            <p:cNvGrpSpPr/>
            <p:nvPr/>
          </p:nvGrpSpPr>
          <p:grpSpPr>
            <a:xfrm>
              <a:off x="6313314" y="5629334"/>
              <a:ext cx="392771" cy="392771"/>
              <a:chOff x="6413535" y="5586571"/>
              <a:chExt cx="432048" cy="432048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D4EDFBE6-D5C7-4451-906A-03CD74F32C43}"/>
                  </a:ext>
                </a:extLst>
              </p:cNvPr>
              <p:cNvSpPr/>
              <p:nvPr/>
            </p:nvSpPr>
            <p:spPr>
              <a:xfrm>
                <a:off x="6413535" y="5586571"/>
                <a:ext cx="432048" cy="43204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0" i="0" dirty="0">
                  <a:latin typeface="Malgun Gothic" panose="020B0503020000020004" pitchFamily="34" charset="-127"/>
                </a:endParaRPr>
              </a:p>
            </p:txBody>
          </p:sp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AC9C2678-892F-44D9-A33F-5241263E86A4}"/>
                  </a:ext>
                </a:extLst>
              </p:cNvPr>
              <p:cNvGrpSpPr/>
              <p:nvPr/>
            </p:nvGrpSpPr>
            <p:grpSpPr>
              <a:xfrm>
                <a:off x="6479760" y="5639939"/>
                <a:ext cx="299598" cy="280748"/>
                <a:chOff x="4687888" y="2114551"/>
                <a:chExt cx="706438" cy="661988"/>
              </a:xfrm>
              <a:solidFill>
                <a:schemeClr val="bg1"/>
              </a:solidFill>
            </p:grpSpPr>
            <p:sp>
              <p:nvSpPr>
                <p:cNvPr id="11" name="Freeform 171">
                  <a:extLst>
                    <a:ext uri="{FF2B5EF4-FFF2-40B4-BE49-F238E27FC236}">
                      <a16:creationId xmlns:a16="http://schemas.microsoft.com/office/drawing/2014/main" id="{CD814922-CD86-4570-BD25-5DE47072BA8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87888" y="2193926"/>
                  <a:ext cx="706438" cy="582613"/>
                </a:xfrm>
                <a:custGeom>
                  <a:avLst/>
                  <a:gdLst>
                    <a:gd name="T0" fmla="*/ 271 w 280"/>
                    <a:gd name="T1" fmla="*/ 55 h 231"/>
                    <a:gd name="T2" fmla="*/ 231 w 280"/>
                    <a:gd name="T3" fmla="*/ 37 h 231"/>
                    <a:gd name="T4" fmla="*/ 226 w 280"/>
                    <a:gd name="T5" fmla="*/ 37 h 231"/>
                    <a:gd name="T6" fmla="*/ 208 w 280"/>
                    <a:gd name="T7" fmla="*/ 29 h 231"/>
                    <a:gd name="T8" fmla="*/ 72 w 280"/>
                    <a:gd name="T9" fmla="*/ 29 h 231"/>
                    <a:gd name="T10" fmla="*/ 52 w 280"/>
                    <a:gd name="T11" fmla="*/ 37 h 231"/>
                    <a:gd name="T12" fmla="*/ 49 w 280"/>
                    <a:gd name="T13" fmla="*/ 37 h 231"/>
                    <a:gd name="T14" fmla="*/ 9 w 280"/>
                    <a:gd name="T15" fmla="*/ 55 h 231"/>
                    <a:gd name="T16" fmla="*/ 0 w 280"/>
                    <a:gd name="T17" fmla="*/ 194 h 231"/>
                    <a:gd name="T18" fmla="*/ 18 w 280"/>
                    <a:gd name="T19" fmla="*/ 231 h 231"/>
                    <a:gd name="T20" fmla="*/ 280 w 280"/>
                    <a:gd name="T21" fmla="*/ 213 h 231"/>
                    <a:gd name="T22" fmla="*/ 271 w 280"/>
                    <a:gd name="T23" fmla="*/ 194 h 231"/>
                    <a:gd name="T24" fmla="*/ 192 w 280"/>
                    <a:gd name="T25" fmla="*/ 32 h 231"/>
                    <a:gd name="T26" fmla="*/ 153 w 280"/>
                    <a:gd name="T27" fmla="*/ 12 h 231"/>
                    <a:gd name="T28" fmla="*/ 199 w 280"/>
                    <a:gd name="T29" fmla="*/ 39 h 231"/>
                    <a:gd name="T30" fmla="*/ 153 w 280"/>
                    <a:gd name="T31" fmla="*/ 65 h 231"/>
                    <a:gd name="T32" fmla="*/ 192 w 280"/>
                    <a:gd name="T33" fmla="*/ 95 h 231"/>
                    <a:gd name="T34" fmla="*/ 135 w 280"/>
                    <a:gd name="T35" fmla="*/ 78 h 231"/>
                    <a:gd name="T36" fmla="*/ 192 w 280"/>
                    <a:gd name="T37" fmla="*/ 95 h 231"/>
                    <a:gd name="T38" fmla="*/ 135 w 280"/>
                    <a:gd name="T39" fmla="*/ 62 h 231"/>
                    <a:gd name="T40" fmla="*/ 144 w 280"/>
                    <a:gd name="T41" fmla="*/ 65 h 231"/>
                    <a:gd name="T42" fmla="*/ 144 w 280"/>
                    <a:gd name="T43" fmla="*/ 12 h 231"/>
                    <a:gd name="T44" fmla="*/ 131 w 280"/>
                    <a:gd name="T45" fmla="*/ 54 h 231"/>
                    <a:gd name="T46" fmla="*/ 144 w 280"/>
                    <a:gd name="T47" fmla="*/ 12 h 231"/>
                    <a:gd name="T48" fmla="*/ 126 w 280"/>
                    <a:gd name="T49" fmla="*/ 62 h 231"/>
                    <a:gd name="T50" fmla="*/ 81 w 280"/>
                    <a:gd name="T51" fmla="*/ 89 h 231"/>
                    <a:gd name="T52" fmla="*/ 126 w 280"/>
                    <a:gd name="T53" fmla="*/ 82 h 231"/>
                    <a:gd name="T54" fmla="*/ 88 w 280"/>
                    <a:gd name="T55" fmla="*/ 96 h 231"/>
                    <a:gd name="T56" fmla="*/ 131 w 280"/>
                    <a:gd name="T57" fmla="*/ 127 h 231"/>
                    <a:gd name="T58" fmla="*/ 208 w 280"/>
                    <a:gd name="T59" fmla="*/ 64 h 231"/>
                    <a:gd name="T60" fmla="*/ 225 w 280"/>
                    <a:gd name="T61" fmla="*/ 77 h 231"/>
                    <a:gd name="T62" fmla="*/ 235 w 280"/>
                    <a:gd name="T63" fmla="*/ 64 h 231"/>
                    <a:gd name="T64" fmla="*/ 244 w 280"/>
                    <a:gd name="T65" fmla="*/ 176 h 231"/>
                    <a:gd name="T66" fmla="*/ 36 w 280"/>
                    <a:gd name="T67" fmla="*/ 64 h 231"/>
                    <a:gd name="T68" fmla="*/ 72 w 280"/>
                    <a:gd name="T69" fmla="*/ 98 h 231"/>
                    <a:gd name="T70" fmla="*/ 18 w 280"/>
                    <a:gd name="T71" fmla="*/ 55 h 231"/>
                    <a:gd name="T72" fmla="*/ 47 w 280"/>
                    <a:gd name="T73" fmla="*/ 46 h 231"/>
                    <a:gd name="T74" fmla="*/ 55 w 280"/>
                    <a:gd name="T75" fmla="*/ 51 h 231"/>
                    <a:gd name="T76" fmla="*/ 72 w 280"/>
                    <a:gd name="T77" fmla="*/ 46 h 231"/>
                    <a:gd name="T78" fmla="*/ 27 w 280"/>
                    <a:gd name="T79" fmla="*/ 55 h 231"/>
                    <a:gd name="T80" fmla="*/ 253 w 280"/>
                    <a:gd name="T81" fmla="*/ 185 h 231"/>
                    <a:gd name="T82" fmla="*/ 208 w 280"/>
                    <a:gd name="T83" fmla="*/ 55 h 231"/>
                    <a:gd name="T84" fmla="*/ 224 w 280"/>
                    <a:gd name="T85" fmla="*/ 46 h 231"/>
                    <a:gd name="T86" fmla="*/ 233 w 280"/>
                    <a:gd name="T87" fmla="*/ 49 h 231"/>
                    <a:gd name="T88" fmla="*/ 253 w 280"/>
                    <a:gd name="T89" fmla="*/ 46 h 231"/>
                    <a:gd name="T90" fmla="*/ 262 w 280"/>
                    <a:gd name="T91" fmla="*/ 194 h 231"/>
                    <a:gd name="T92" fmla="*/ 153 w 280"/>
                    <a:gd name="T93" fmla="*/ 204 h 231"/>
                    <a:gd name="T94" fmla="*/ 126 w 280"/>
                    <a:gd name="T95" fmla="*/ 194 h 231"/>
                    <a:gd name="T96" fmla="*/ 18 w 280"/>
                    <a:gd name="T97" fmla="*/ 55 h 231"/>
                    <a:gd name="T98" fmla="*/ 262 w 280"/>
                    <a:gd name="T99" fmla="*/ 222 h 231"/>
                    <a:gd name="T100" fmla="*/ 9 w 280"/>
                    <a:gd name="T101" fmla="*/ 213 h 231"/>
                    <a:gd name="T102" fmla="*/ 117 w 280"/>
                    <a:gd name="T103" fmla="*/ 204 h 231"/>
                    <a:gd name="T104" fmla="*/ 153 w 280"/>
                    <a:gd name="T105" fmla="*/ 213 h 231"/>
                    <a:gd name="T106" fmla="*/ 271 w 280"/>
                    <a:gd name="T107" fmla="*/ 204 h 231"/>
                    <a:gd name="T108" fmla="*/ 271 w 280"/>
                    <a:gd name="T109" fmla="*/ 213 h 2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280" h="231">
                      <a:moveTo>
                        <a:pt x="271" y="194"/>
                      </a:moveTo>
                      <a:cubicBezTo>
                        <a:pt x="271" y="55"/>
                        <a:pt x="271" y="55"/>
                        <a:pt x="271" y="55"/>
                      </a:cubicBezTo>
                      <a:cubicBezTo>
                        <a:pt x="271" y="45"/>
                        <a:pt x="263" y="37"/>
                        <a:pt x="253" y="37"/>
                      </a:cubicBezTo>
                      <a:cubicBezTo>
                        <a:pt x="231" y="37"/>
                        <a:pt x="231" y="37"/>
                        <a:pt x="231" y="37"/>
                      </a:cubicBezTo>
                      <a:cubicBezTo>
                        <a:pt x="230" y="36"/>
                        <a:pt x="230" y="36"/>
                        <a:pt x="230" y="35"/>
                      </a:cubicBezTo>
                      <a:cubicBezTo>
                        <a:pt x="226" y="37"/>
                        <a:pt x="226" y="37"/>
                        <a:pt x="226" y="37"/>
                      </a:cubicBezTo>
                      <a:cubicBezTo>
                        <a:pt x="208" y="37"/>
                        <a:pt x="208" y="37"/>
                        <a:pt x="208" y="37"/>
                      </a:cubicBezTo>
                      <a:cubicBezTo>
                        <a:pt x="208" y="29"/>
                        <a:pt x="208" y="29"/>
                        <a:pt x="208" y="29"/>
                      </a:cubicBezTo>
                      <a:cubicBezTo>
                        <a:pt x="149" y="0"/>
                        <a:pt x="149" y="0"/>
                        <a:pt x="149" y="0"/>
                      </a:cubicBezTo>
                      <a:cubicBezTo>
                        <a:pt x="72" y="29"/>
                        <a:pt x="72" y="29"/>
                        <a:pt x="72" y="29"/>
                      </a:cubicBezTo>
                      <a:cubicBezTo>
                        <a:pt x="72" y="37"/>
                        <a:pt x="72" y="37"/>
                        <a:pt x="72" y="37"/>
                      </a:cubicBezTo>
                      <a:cubicBezTo>
                        <a:pt x="52" y="37"/>
                        <a:pt x="52" y="37"/>
                        <a:pt x="52" y="37"/>
                      </a:cubicBezTo>
                      <a:cubicBezTo>
                        <a:pt x="49" y="36"/>
                        <a:pt x="49" y="36"/>
                        <a:pt x="49" y="36"/>
                      </a:cubicBezTo>
                      <a:cubicBezTo>
                        <a:pt x="49" y="36"/>
                        <a:pt x="49" y="36"/>
                        <a:pt x="49" y="37"/>
                      </a:cubicBezTo>
                      <a:cubicBezTo>
                        <a:pt x="27" y="37"/>
                        <a:pt x="27" y="37"/>
                        <a:pt x="27" y="37"/>
                      </a:cubicBezTo>
                      <a:cubicBezTo>
                        <a:pt x="17" y="37"/>
                        <a:pt x="9" y="45"/>
                        <a:pt x="9" y="55"/>
                      </a:cubicBezTo>
                      <a:cubicBezTo>
                        <a:pt x="9" y="194"/>
                        <a:pt x="9" y="194"/>
                        <a:pt x="9" y="194"/>
                      </a:cubicBezTo>
                      <a:cubicBezTo>
                        <a:pt x="0" y="194"/>
                        <a:pt x="0" y="194"/>
                        <a:pt x="0" y="194"/>
                      </a:cubicBezTo>
                      <a:cubicBezTo>
                        <a:pt x="0" y="213"/>
                        <a:pt x="0" y="213"/>
                        <a:pt x="0" y="213"/>
                      </a:cubicBezTo>
                      <a:cubicBezTo>
                        <a:pt x="0" y="222"/>
                        <a:pt x="8" y="231"/>
                        <a:pt x="18" y="231"/>
                      </a:cubicBezTo>
                      <a:cubicBezTo>
                        <a:pt x="262" y="231"/>
                        <a:pt x="262" y="231"/>
                        <a:pt x="262" y="231"/>
                      </a:cubicBezTo>
                      <a:cubicBezTo>
                        <a:pt x="272" y="231"/>
                        <a:pt x="280" y="222"/>
                        <a:pt x="280" y="213"/>
                      </a:cubicBezTo>
                      <a:cubicBezTo>
                        <a:pt x="280" y="194"/>
                        <a:pt x="280" y="194"/>
                        <a:pt x="280" y="194"/>
                      </a:cubicBezTo>
                      <a:lnTo>
                        <a:pt x="271" y="194"/>
                      </a:lnTo>
                      <a:close/>
                      <a:moveTo>
                        <a:pt x="153" y="12"/>
                      </a:moveTo>
                      <a:cubicBezTo>
                        <a:pt x="192" y="32"/>
                        <a:pt x="192" y="32"/>
                        <a:pt x="192" y="32"/>
                      </a:cubicBezTo>
                      <a:cubicBezTo>
                        <a:pt x="153" y="46"/>
                        <a:pt x="153" y="46"/>
                        <a:pt x="153" y="46"/>
                      </a:cubicBezTo>
                      <a:lnTo>
                        <a:pt x="153" y="12"/>
                      </a:lnTo>
                      <a:close/>
                      <a:moveTo>
                        <a:pt x="153" y="56"/>
                      </a:moveTo>
                      <a:cubicBezTo>
                        <a:pt x="199" y="39"/>
                        <a:pt x="199" y="39"/>
                        <a:pt x="199" y="39"/>
                      </a:cubicBezTo>
                      <a:cubicBezTo>
                        <a:pt x="199" y="88"/>
                        <a:pt x="199" y="88"/>
                        <a:pt x="199" y="88"/>
                      </a:cubicBezTo>
                      <a:cubicBezTo>
                        <a:pt x="153" y="65"/>
                        <a:pt x="153" y="65"/>
                        <a:pt x="153" y="65"/>
                      </a:cubicBezTo>
                      <a:lnTo>
                        <a:pt x="153" y="56"/>
                      </a:lnTo>
                      <a:close/>
                      <a:moveTo>
                        <a:pt x="192" y="95"/>
                      </a:moveTo>
                      <a:cubicBezTo>
                        <a:pt x="135" y="116"/>
                        <a:pt x="135" y="116"/>
                        <a:pt x="135" y="116"/>
                      </a:cubicBezTo>
                      <a:cubicBezTo>
                        <a:pt x="135" y="78"/>
                        <a:pt x="135" y="78"/>
                        <a:pt x="135" y="78"/>
                      </a:cubicBezTo>
                      <a:cubicBezTo>
                        <a:pt x="149" y="73"/>
                        <a:pt x="149" y="73"/>
                        <a:pt x="149" y="73"/>
                      </a:cubicBezTo>
                      <a:lnTo>
                        <a:pt x="192" y="95"/>
                      </a:lnTo>
                      <a:close/>
                      <a:moveTo>
                        <a:pt x="135" y="69"/>
                      </a:moveTo>
                      <a:cubicBezTo>
                        <a:pt x="135" y="62"/>
                        <a:pt x="135" y="62"/>
                        <a:pt x="135" y="62"/>
                      </a:cubicBezTo>
                      <a:cubicBezTo>
                        <a:pt x="144" y="59"/>
                        <a:pt x="144" y="59"/>
                        <a:pt x="144" y="59"/>
                      </a:cubicBezTo>
                      <a:cubicBezTo>
                        <a:pt x="144" y="65"/>
                        <a:pt x="144" y="65"/>
                        <a:pt x="144" y="65"/>
                      </a:cubicBezTo>
                      <a:lnTo>
                        <a:pt x="135" y="69"/>
                      </a:lnTo>
                      <a:close/>
                      <a:moveTo>
                        <a:pt x="144" y="12"/>
                      </a:moveTo>
                      <a:cubicBezTo>
                        <a:pt x="144" y="49"/>
                        <a:pt x="144" y="49"/>
                        <a:pt x="144" y="49"/>
                      </a:cubicBezTo>
                      <a:cubicBezTo>
                        <a:pt x="131" y="54"/>
                        <a:pt x="131" y="54"/>
                        <a:pt x="131" y="54"/>
                      </a:cubicBezTo>
                      <a:cubicBezTo>
                        <a:pt x="88" y="33"/>
                        <a:pt x="88" y="33"/>
                        <a:pt x="88" y="33"/>
                      </a:cubicBezTo>
                      <a:lnTo>
                        <a:pt x="144" y="12"/>
                      </a:lnTo>
                      <a:close/>
                      <a:moveTo>
                        <a:pt x="81" y="39"/>
                      </a:moveTo>
                      <a:cubicBezTo>
                        <a:pt x="126" y="62"/>
                        <a:pt x="126" y="62"/>
                        <a:pt x="126" y="62"/>
                      </a:cubicBezTo>
                      <a:cubicBezTo>
                        <a:pt x="126" y="72"/>
                        <a:pt x="126" y="72"/>
                        <a:pt x="126" y="72"/>
                      </a:cubicBezTo>
                      <a:cubicBezTo>
                        <a:pt x="81" y="89"/>
                        <a:pt x="81" y="89"/>
                        <a:pt x="81" y="89"/>
                      </a:cubicBezTo>
                      <a:lnTo>
                        <a:pt x="81" y="39"/>
                      </a:lnTo>
                      <a:close/>
                      <a:moveTo>
                        <a:pt x="126" y="82"/>
                      </a:moveTo>
                      <a:cubicBezTo>
                        <a:pt x="126" y="115"/>
                        <a:pt x="126" y="115"/>
                        <a:pt x="126" y="115"/>
                      </a:cubicBezTo>
                      <a:cubicBezTo>
                        <a:pt x="88" y="96"/>
                        <a:pt x="88" y="96"/>
                        <a:pt x="88" y="96"/>
                      </a:cubicBezTo>
                      <a:lnTo>
                        <a:pt x="126" y="82"/>
                      </a:lnTo>
                      <a:close/>
                      <a:moveTo>
                        <a:pt x="131" y="127"/>
                      </a:moveTo>
                      <a:cubicBezTo>
                        <a:pt x="208" y="98"/>
                        <a:pt x="208" y="98"/>
                        <a:pt x="208" y="98"/>
                      </a:cubicBezTo>
                      <a:cubicBezTo>
                        <a:pt x="208" y="64"/>
                        <a:pt x="208" y="64"/>
                        <a:pt x="208" y="64"/>
                      </a:cubicBezTo>
                      <a:cubicBezTo>
                        <a:pt x="226" y="64"/>
                        <a:pt x="226" y="64"/>
                        <a:pt x="226" y="64"/>
                      </a:cubicBezTo>
                      <a:cubicBezTo>
                        <a:pt x="226" y="68"/>
                        <a:pt x="225" y="72"/>
                        <a:pt x="225" y="77"/>
                      </a:cubicBezTo>
                      <a:cubicBezTo>
                        <a:pt x="234" y="78"/>
                        <a:pt x="234" y="78"/>
                        <a:pt x="234" y="78"/>
                      </a:cubicBezTo>
                      <a:cubicBezTo>
                        <a:pt x="234" y="73"/>
                        <a:pt x="235" y="69"/>
                        <a:pt x="235" y="64"/>
                      </a:cubicBezTo>
                      <a:cubicBezTo>
                        <a:pt x="244" y="64"/>
                        <a:pt x="244" y="64"/>
                        <a:pt x="244" y="64"/>
                      </a:cubicBezTo>
                      <a:cubicBezTo>
                        <a:pt x="244" y="176"/>
                        <a:pt x="244" y="176"/>
                        <a:pt x="244" y="176"/>
                      </a:cubicBezTo>
                      <a:cubicBezTo>
                        <a:pt x="36" y="176"/>
                        <a:pt x="36" y="176"/>
                        <a:pt x="36" y="176"/>
                      </a:cubicBezTo>
                      <a:cubicBezTo>
                        <a:pt x="36" y="64"/>
                        <a:pt x="36" y="64"/>
                        <a:pt x="36" y="64"/>
                      </a:cubicBezTo>
                      <a:cubicBezTo>
                        <a:pt x="72" y="64"/>
                        <a:pt x="72" y="64"/>
                        <a:pt x="72" y="64"/>
                      </a:cubicBezTo>
                      <a:cubicBezTo>
                        <a:pt x="72" y="98"/>
                        <a:pt x="72" y="98"/>
                        <a:pt x="72" y="98"/>
                      </a:cubicBezTo>
                      <a:lnTo>
                        <a:pt x="131" y="127"/>
                      </a:lnTo>
                      <a:close/>
                      <a:moveTo>
                        <a:pt x="18" y="55"/>
                      </a:moveTo>
                      <a:cubicBezTo>
                        <a:pt x="18" y="50"/>
                        <a:pt x="22" y="46"/>
                        <a:pt x="27" y="46"/>
                      </a:cubicBezTo>
                      <a:cubicBezTo>
                        <a:pt x="47" y="46"/>
                        <a:pt x="47" y="46"/>
                        <a:pt x="47" y="46"/>
                      </a:cubicBezTo>
                      <a:cubicBezTo>
                        <a:pt x="47" y="47"/>
                        <a:pt x="46" y="48"/>
                        <a:pt x="46" y="50"/>
                      </a:cubicBezTo>
                      <a:cubicBezTo>
                        <a:pt x="55" y="51"/>
                        <a:pt x="55" y="51"/>
                        <a:pt x="55" y="51"/>
                      </a:cubicBezTo>
                      <a:cubicBezTo>
                        <a:pt x="55" y="49"/>
                        <a:pt x="56" y="48"/>
                        <a:pt x="56" y="46"/>
                      </a:cubicBezTo>
                      <a:cubicBezTo>
                        <a:pt x="72" y="46"/>
                        <a:pt x="72" y="46"/>
                        <a:pt x="72" y="46"/>
                      </a:cubicBezTo>
                      <a:cubicBezTo>
                        <a:pt x="72" y="55"/>
                        <a:pt x="72" y="55"/>
                        <a:pt x="72" y="55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27" y="185"/>
                        <a:pt x="27" y="185"/>
                        <a:pt x="27" y="185"/>
                      </a:cubicBezTo>
                      <a:cubicBezTo>
                        <a:pt x="253" y="185"/>
                        <a:pt x="253" y="185"/>
                        <a:pt x="253" y="185"/>
                      </a:cubicBezTo>
                      <a:cubicBezTo>
                        <a:pt x="253" y="55"/>
                        <a:pt x="253" y="55"/>
                        <a:pt x="253" y="55"/>
                      </a:cubicBezTo>
                      <a:cubicBezTo>
                        <a:pt x="208" y="55"/>
                        <a:pt x="208" y="55"/>
                        <a:pt x="208" y="55"/>
                      </a:cubicBezTo>
                      <a:cubicBezTo>
                        <a:pt x="208" y="46"/>
                        <a:pt x="208" y="46"/>
                        <a:pt x="208" y="46"/>
                      </a:cubicBezTo>
                      <a:cubicBezTo>
                        <a:pt x="224" y="46"/>
                        <a:pt x="224" y="46"/>
                        <a:pt x="224" y="46"/>
                      </a:cubicBezTo>
                      <a:cubicBezTo>
                        <a:pt x="224" y="47"/>
                        <a:pt x="224" y="49"/>
                        <a:pt x="225" y="51"/>
                      </a:cubicBezTo>
                      <a:cubicBezTo>
                        <a:pt x="233" y="49"/>
                        <a:pt x="233" y="49"/>
                        <a:pt x="233" y="49"/>
                      </a:cubicBezTo>
                      <a:cubicBezTo>
                        <a:pt x="233" y="48"/>
                        <a:pt x="233" y="47"/>
                        <a:pt x="233" y="46"/>
                      </a:cubicBezTo>
                      <a:cubicBezTo>
                        <a:pt x="253" y="46"/>
                        <a:pt x="253" y="46"/>
                        <a:pt x="253" y="46"/>
                      </a:cubicBezTo>
                      <a:cubicBezTo>
                        <a:pt x="258" y="46"/>
                        <a:pt x="262" y="50"/>
                        <a:pt x="262" y="55"/>
                      </a:cubicBezTo>
                      <a:cubicBezTo>
                        <a:pt x="262" y="194"/>
                        <a:pt x="262" y="194"/>
                        <a:pt x="262" y="194"/>
                      </a:cubicBezTo>
                      <a:cubicBezTo>
                        <a:pt x="153" y="194"/>
                        <a:pt x="153" y="194"/>
                        <a:pt x="153" y="194"/>
                      </a:cubicBezTo>
                      <a:cubicBezTo>
                        <a:pt x="153" y="204"/>
                        <a:pt x="153" y="204"/>
                        <a:pt x="153" y="204"/>
                      </a:cubicBezTo>
                      <a:cubicBezTo>
                        <a:pt x="126" y="204"/>
                        <a:pt x="126" y="204"/>
                        <a:pt x="126" y="204"/>
                      </a:cubicBezTo>
                      <a:cubicBezTo>
                        <a:pt x="126" y="194"/>
                        <a:pt x="126" y="194"/>
                        <a:pt x="126" y="194"/>
                      </a:cubicBezTo>
                      <a:cubicBezTo>
                        <a:pt x="18" y="194"/>
                        <a:pt x="18" y="194"/>
                        <a:pt x="18" y="194"/>
                      </a:cubicBezTo>
                      <a:lnTo>
                        <a:pt x="18" y="55"/>
                      </a:lnTo>
                      <a:close/>
                      <a:moveTo>
                        <a:pt x="271" y="213"/>
                      </a:moveTo>
                      <a:cubicBezTo>
                        <a:pt x="271" y="217"/>
                        <a:pt x="267" y="222"/>
                        <a:pt x="262" y="222"/>
                      </a:cubicBezTo>
                      <a:cubicBezTo>
                        <a:pt x="18" y="222"/>
                        <a:pt x="18" y="222"/>
                        <a:pt x="18" y="222"/>
                      </a:cubicBezTo>
                      <a:cubicBezTo>
                        <a:pt x="13" y="222"/>
                        <a:pt x="9" y="217"/>
                        <a:pt x="9" y="213"/>
                      </a:cubicBezTo>
                      <a:cubicBezTo>
                        <a:pt x="9" y="204"/>
                        <a:pt x="9" y="204"/>
                        <a:pt x="9" y="204"/>
                      </a:cubicBezTo>
                      <a:cubicBezTo>
                        <a:pt x="117" y="204"/>
                        <a:pt x="117" y="204"/>
                        <a:pt x="117" y="204"/>
                      </a:cubicBezTo>
                      <a:cubicBezTo>
                        <a:pt x="117" y="208"/>
                        <a:pt x="121" y="213"/>
                        <a:pt x="126" y="213"/>
                      </a:cubicBezTo>
                      <a:cubicBezTo>
                        <a:pt x="153" y="213"/>
                        <a:pt x="153" y="213"/>
                        <a:pt x="153" y="213"/>
                      </a:cubicBezTo>
                      <a:cubicBezTo>
                        <a:pt x="158" y="213"/>
                        <a:pt x="162" y="208"/>
                        <a:pt x="162" y="204"/>
                      </a:cubicBezTo>
                      <a:cubicBezTo>
                        <a:pt x="271" y="204"/>
                        <a:pt x="271" y="204"/>
                        <a:pt x="271" y="204"/>
                      </a:cubicBezTo>
                      <a:lnTo>
                        <a:pt x="271" y="213"/>
                      </a:lnTo>
                      <a:close/>
                      <a:moveTo>
                        <a:pt x="271" y="213"/>
                      </a:moveTo>
                      <a:cubicBezTo>
                        <a:pt x="271" y="213"/>
                        <a:pt x="271" y="213"/>
                        <a:pt x="271" y="213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2" name="Freeform 172">
                  <a:extLst>
                    <a:ext uri="{FF2B5EF4-FFF2-40B4-BE49-F238E27FC236}">
                      <a16:creationId xmlns:a16="http://schemas.microsoft.com/office/drawing/2014/main" id="{ABB9B604-B836-4603-A307-739FD50B6E3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64101" y="2168526"/>
                  <a:ext cx="41275" cy="39688"/>
                </a:xfrm>
                <a:custGeom>
                  <a:avLst/>
                  <a:gdLst>
                    <a:gd name="T0" fmla="*/ 16 w 16"/>
                    <a:gd name="T1" fmla="*/ 7 h 16"/>
                    <a:gd name="T2" fmla="*/ 11 w 16"/>
                    <a:gd name="T3" fmla="*/ 0 h 16"/>
                    <a:gd name="T4" fmla="*/ 0 w 16"/>
                    <a:gd name="T5" fmla="*/ 10 h 16"/>
                    <a:gd name="T6" fmla="*/ 7 w 16"/>
                    <a:gd name="T7" fmla="*/ 16 h 16"/>
                    <a:gd name="T8" fmla="*/ 16 w 16"/>
                    <a:gd name="T9" fmla="*/ 7 h 16"/>
                    <a:gd name="T10" fmla="*/ 16 w 16"/>
                    <a:gd name="T11" fmla="*/ 7 h 16"/>
                    <a:gd name="T12" fmla="*/ 16 w 16"/>
                    <a:gd name="T13" fmla="*/ 7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6">
                      <a:moveTo>
                        <a:pt x="16" y="7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7" y="3"/>
                        <a:pt x="4" y="6"/>
                        <a:pt x="0" y="10"/>
                      </a:cubicBezTo>
                      <a:cubicBezTo>
                        <a:pt x="7" y="16"/>
                        <a:pt x="7" y="16"/>
                        <a:pt x="7" y="16"/>
                      </a:cubicBezTo>
                      <a:cubicBezTo>
                        <a:pt x="10" y="13"/>
                        <a:pt x="13" y="10"/>
                        <a:pt x="16" y="7"/>
                      </a:cubicBezTo>
                      <a:close/>
                      <a:moveTo>
                        <a:pt x="16" y="7"/>
                      </a:moveTo>
                      <a:cubicBezTo>
                        <a:pt x="16" y="7"/>
                        <a:pt x="16" y="7"/>
                        <a:pt x="16" y="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3" name="Freeform 173">
                  <a:extLst>
                    <a:ext uri="{FF2B5EF4-FFF2-40B4-BE49-F238E27FC236}">
                      <a16:creationId xmlns:a16="http://schemas.microsoft.com/office/drawing/2014/main" id="{53DD8361-DECB-4EFE-BDCF-6188F340BD2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19663" y="2132014"/>
                  <a:ext cx="41275" cy="36513"/>
                </a:xfrm>
                <a:custGeom>
                  <a:avLst/>
                  <a:gdLst>
                    <a:gd name="T0" fmla="*/ 16 w 16"/>
                    <a:gd name="T1" fmla="*/ 8 h 14"/>
                    <a:gd name="T2" fmla="*/ 13 w 16"/>
                    <a:gd name="T3" fmla="*/ 0 h 14"/>
                    <a:gd name="T4" fmla="*/ 0 w 16"/>
                    <a:gd name="T5" fmla="*/ 6 h 14"/>
                    <a:gd name="T6" fmla="*/ 5 w 16"/>
                    <a:gd name="T7" fmla="*/ 14 h 14"/>
                    <a:gd name="T8" fmla="*/ 16 w 16"/>
                    <a:gd name="T9" fmla="*/ 8 h 14"/>
                    <a:gd name="T10" fmla="*/ 16 w 16"/>
                    <a:gd name="T11" fmla="*/ 8 h 14"/>
                    <a:gd name="T12" fmla="*/ 16 w 16"/>
                    <a:gd name="T13" fmla="*/ 8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4">
                      <a:moveTo>
                        <a:pt x="16" y="8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9" y="1"/>
                        <a:pt x="4" y="4"/>
                        <a:pt x="0" y="6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9" y="12"/>
                        <a:pt x="12" y="10"/>
                        <a:pt x="16" y="8"/>
                      </a:cubicBezTo>
                      <a:close/>
                      <a:moveTo>
                        <a:pt x="16" y="8"/>
                      </a:moveTo>
                      <a:cubicBezTo>
                        <a:pt x="16" y="8"/>
                        <a:pt x="16" y="8"/>
                        <a:pt x="16" y="8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4" name="Freeform 174">
                  <a:extLst>
                    <a:ext uri="{FF2B5EF4-FFF2-40B4-BE49-F238E27FC236}">
                      <a16:creationId xmlns:a16="http://schemas.microsoft.com/office/drawing/2014/main" id="{869B09B0-9229-43E5-B3D4-3252D2F223D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26001" y="2220914"/>
                  <a:ext cx="36513" cy="41275"/>
                </a:xfrm>
                <a:custGeom>
                  <a:avLst/>
                  <a:gdLst>
                    <a:gd name="T0" fmla="*/ 14 w 14"/>
                    <a:gd name="T1" fmla="*/ 5 h 16"/>
                    <a:gd name="T2" fmla="*/ 7 w 14"/>
                    <a:gd name="T3" fmla="*/ 0 h 16"/>
                    <a:gd name="T4" fmla="*/ 0 w 14"/>
                    <a:gd name="T5" fmla="*/ 12 h 16"/>
                    <a:gd name="T6" fmla="*/ 8 w 14"/>
                    <a:gd name="T7" fmla="*/ 16 h 16"/>
                    <a:gd name="T8" fmla="*/ 14 w 14"/>
                    <a:gd name="T9" fmla="*/ 5 h 16"/>
                    <a:gd name="T10" fmla="*/ 14 w 14"/>
                    <a:gd name="T11" fmla="*/ 5 h 16"/>
                    <a:gd name="T12" fmla="*/ 14 w 14"/>
                    <a:gd name="T13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16">
                      <a:moveTo>
                        <a:pt x="14" y="5"/>
                      </a:move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4" y="3"/>
                        <a:pt x="2" y="8"/>
                        <a:pt x="0" y="12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9" y="12"/>
                        <a:pt x="12" y="8"/>
                        <a:pt x="14" y="5"/>
                      </a:cubicBezTo>
                      <a:close/>
                      <a:moveTo>
                        <a:pt x="14" y="5"/>
                      </a:moveTo>
                      <a:cubicBezTo>
                        <a:pt x="14" y="5"/>
                        <a:pt x="14" y="5"/>
                        <a:pt x="14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" name="Freeform 175">
                  <a:extLst>
                    <a:ext uri="{FF2B5EF4-FFF2-40B4-BE49-F238E27FC236}">
                      <a16:creationId xmlns:a16="http://schemas.microsoft.com/office/drawing/2014/main" id="{DBBD4B03-68C3-43E2-B183-1855C5030D4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219701" y="2219326"/>
                  <a:ext cx="36513" cy="39688"/>
                </a:xfrm>
                <a:custGeom>
                  <a:avLst/>
                  <a:gdLst>
                    <a:gd name="T0" fmla="*/ 14 w 14"/>
                    <a:gd name="T1" fmla="*/ 12 h 16"/>
                    <a:gd name="T2" fmla="*/ 7 w 14"/>
                    <a:gd name="T3" fmla="*/ 0 h 16"/>
                    <a:gd name="T4" fmla="*/ 0 w 14"/>
                    <a:gd name="T5" fmla="*/ 5 h 16"/>
                    <a:gd name="T6" fmla="*/ 6 w 14"/>
                    <a:gd name="T7" fmla="*/ 16 h 16"/>
                    <a:gd name="T8" fmla="*/ 14 w 14"/>
                    <a:gd name="T9" fmla="*/ 12 h 16"/>
                    <a:gd name="T10" fmla="*/ 14 w 14"/>
                    <a:gd name="T11" fmla="*/ 12 h 16"/>
                    <a:gd name="T12" fmla="*/ 14 w 14"/>
                    <a:gd name="T13" fmla="*/ 12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16">
                      <a:moveTo>
                        <a:pt x="14" y="12"/>
                      </a:moveTo>
                      <a:cubicBezTo>
                        <a:pt x="12" y="8"/>
                        <a:pt x="10" y="4"/>
                        <a:pt x="7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2" y="9"/>
                        <a:pt x="4" y="12"/>
                        <a:pt x="6" y="16"/>
                      </a:cubicBezTo>
                      <a:lnTo>
                        <a:pt x="14" y="12"/>
                      </a:lnTo>
                      <a:close/>
                      <a:moveTo>
                        <a:pt x="14" y="12"/>
                      </a:moveTo>
                      <a:cubicBezTo>
                        <a:pt x="14" y="12"/>
                        <a:pt x="14" y="12"/>
                        <a:pt x="14" y="12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6" name="Freeform 176">
                  <a:extLst>
                    <a:ext uri="{FF2B5EF4-FFF2-40B4-BE49-F238E27FC236}">
                      <a16:creationId xmlns:a16="http://schemas.microsoft.com/office/drawing/2014/main" id="{33DD70C7-4958-44CA-92D2-C5DD1E4EB23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02188" y="2354264"/>
                  <a:ext cx="23813" cy="36513"/>
                </a:xfrm>
                <a:custGeom>
                  <a:avLst/>
                  <a:gdLst>
                    <a:gd name="T0" fmla="*/ 9 w 10"/>
                    <a:gd name="T1" fmla="*/ 0 h 14"/>
                    <a:gd name="T2" fmla="*/ 0 w 10"/>
                    <a:gd name="T3" fmla="*/ 0 h 14"/>
                    <a:gd name="T4" fmla="*/ 1 w 10"/>
                    <a:gd name="T5" fmla="*/ 14 h 14"/>
                    <a:gd name="T6" fmla="*/ 10 w 10"/>
                    <a:gd name="T7" fmla="*/ 13 h 14"/>
                    <a:gd name="T8" fmla="*/ 9 w 10"/>
                    <a:gd name="T9" fmla="*/ 0 h 14"/>
                    <a:gd name="T10" fmla="*/ 9 w 10"/>
                    <a:gd name="T11" fmla="*/ 0 h 14"/>
                    <a:gd name="T12" fmla="*/ 9 w 10"/>
                    <a:gd name="T13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4">
                      <a:moveTo>
                        <a:pt x="9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1" y="9"/>
                        <a:pt x="1" y="14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0" y="9"/>
                        <a:pt x="9" y="4"/>
                        <a:pt x="9" y="0"/>
                      </a:cubicBezTo>
                      <a:close/>
                      <a:moveTo>
                        <a:pt x="9" y="0"/>
                      </a:moveTo>
                      <a:cubicBezTo>
                        <a:pt x="9" y="0"/>
                        <a:pt x="9" y="0"/>
                        <a:pt x="9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" name="Freeform 177">
                  <a:extLst>
                    <a:ext uri="{FF2B5EF4-FFF2-40B4-BE49-F238E27FC236}">
                      <a16:creationId xmlns:a16="http://schemas.microsoft.com/office/drawing/2014/main" id="{481D002E-250A-43C1-98A4-88D791CB24A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75251" y="2168526"/>
                  <a:ext cx="39688" cy="38100"/>
                </a:xfrm>
                <a:custGeom>
                  <a:avLst/>
                  <a:gdLst>
                    <a:gd name="T0" fmla="*/ 9 w 16"/>
                    <a:gd name="T1" fmla="*/ 15 h 15"/>
                    <a:gd name="T2" fmla="*/ 16 w 16"/>
                    <a:gd name="T3" fmla="*/ 9 h 15"/>
                    <a:gd name="T4" fmla="*/ 6 w 16"/>
                    <a:gd name="T5" fmla="*/ 0 h 15"/>
                    <a:gd name="T6" fmla="*/ 0 w 16"/>
                    <a:gd name="T7" fmla="*/ 7 h 15"/>
                    <a:gd name="T8" fmla="*/ 9 w 16"/>
                    <a:gd name="T9" fmla="*/ 15 h 15"/>
                    <a:gd name="T10" fmla="*/ 9 w 16"/>
                    <a:gd name="T11" fmla="*/ 15 h 15"/>
                    <a:gd name="T12" fmla="*/ 9 w 16"/>
                    <a:gd name="T13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5">
                      <a:moveTo>
                        <a:pt x="9" y="15"/>
                      </a:moveTo>
                      <a:cubicBezTo>
                        <a:pt x="16" y="9"/>
                        <a:pt x="16" y="9"/>
                        <a:pt x="16" y="9"/>
                      </a:cubicBezTo>
                      <a:cubicBezTo>
                        <a:pt x="13" y="6"/>
                        <a:pt x="9" y="2"/>
                        <a:pt x="6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3" y="9"/>
                        <a:pt x="7" y="12"/>
                        <a:pt x="9" y="15"/>
                      </a:cubicBezTo>
                      <a:close/>
                      <a:moveTo>
                        <a:pt x="9" y="15"/>
                      </a:moveTo>
                      <a:cubicBezTo>
                        <a:pt x="9" y="15"/>
                        <a:pt x="9" y="15"/>
                        <a:pt x="9" y="1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" name="Freeform 178">
                  <a:extLst>
                    <a:ext uri="{FF2B5EF4-FFF2-40B4-BE49-F238E27FC236}">
                      <a16:creationId xmlns:a16="http://schemas.microsoft.com/office/drawing/2014/main" id="{50E2C569-BC42-4DC7-AC0E-110AE28EEE7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19688" y="2132014"/>
                  <a:ext cx="39688" cy="33338"/>
                </a:xfrm>
                <a:custGeom>
                  <a:avLst/>
                  <a:gdLst>
                    <a:gd name="T0" fmla="*/ 16 w 16"/>
                    <a:gd name="T1" fmla="*/ 6 h 13"/>
                    <a:gd name="T2" fmla="*/ 3 w 16"/>
                    <a:gd name="T3" fmla="*/ 0 h 13"/>
                    <a:gd name="T4" fmla="*/ 0 w 16"/>
                    <a:gd name="T5" fmla="*/ 8 h 13"/>
                    <a:gd name="T6" fmla="*/ 11 w 16"/>
                    <a:gd name="T7" fmla="*/ 13 h 13"/>
                    <a:gd name="T8" fmla="*/ 16 w 16"/>
                    <a:gd name="T9" fmla="*/ 6 h 13"/>
                    <a:gd name="T10" fmla="*/ 16 w 16"/>
                    <a:gd name="T11" fmla="*/ 6 h 13"/>
                    <a:gd name="T12" fmla="*/ 16 w 16"/>
                    <a:gd name="T13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3">
                      <a:moveTo>
                        <a:pt x="16" y="6"/>
                      </a:moveTo>
                      <a:cubicBezTo>
                        <a:pt x="12" y="3"/>
                        <a:pt x="8" y="1"/>
                        <a:pt x="3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4" y="9"/>
                        <a:pt x="8" y="11"/>
                        <a:pt x="11" y="13"/>
                      </a:cubicBezTo>
                      <a:lnTo>
                        <a:pt x="16" y="6"/>
                      </a:lnTo>
                      <a:close/>
                      <a:moveTo>
                        <a:pt x="16" y="6"/>
                      </a:moveTo>
                      <a:cubicBezTo>
                        <a:pt x="16" y="6"/>
                        <a:pt x="16" y="6"/>
                        <a:pt x="16" y="6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9" name="Freeform 179">
                  <a:extLst>
                    <a:ext uri="{FF2B5EF4-FFF2-40B4-BE49-F238E27FC236}">
                      <a16:creationId xmlns:a16="http://schemas.microsoft.com/office/drawing/2014/main" id="{0DA40974-E87C-44F1-B846-5029DDB49D2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056188" y="2114551"/>
                  <a:ext cx="38100" cy="28575"/>
                </a:xfrm>
                <a:custGeom>
                  <a:avLst/>
                  <a:gdLst>
                    <a:gd name="T0" fmla="*/ 15 w 15"/>
                    <a:gd name="T1" fmla="*/ 2 h 11"/>
                    <a:gd name="T2" fmla="*/ 1 w 15"/>
                    <a:gd name="T3" fmla="*/ 0 h 11"/>
                    <a:gd name="T4" fmla="*/ 0 w 15"/>
                    <a:gd name="T5" fmla="*/ 9 h 11"/>
                    <a:gd name="T6" fmla="*/ 13 w 15"/>
                    <a:gd name="T7" fmla="*/ 11 h 11"/>
                    <a:gd name="T8" fmla="*/ 15 w 15"/>
                    <a:gd name="T9" fmla="*/ 2 h 11"/>
                    <a:gd name="T10" fmla="*/ 15 w 15"/>
                    <a:gd name="T11" fmla="*/ 2 h 11"/>
                    <a:gd name="T12" fmla="*/ 15 w 15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11">
                      <a:moveTo>
                        <a:pt x="15" y="2"/>
                      </a:moveTo>
                      <a:cubicBezTo>
                        <a:pt x="10" y="1"/>
                        <a:pt x="5" y="1"/>
                        <a:pt x="1" y="0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4" y="10"/>
                        <a:pt x="9" y="10"/>
                        <a:pt x="13" y="11"/>
                      </a:cubicBezTo>
                      <a:lnTo>
                        <a:pt x="15" y="2"/>
                      </a:lnTo>
                      <a:close/>
                      <a:moveTo>
                        <a:pt x="15" y="2"/>
                      </a:moveTo>
                      <a:cubicBezTo>
                        <a:pt x="15" y="2"/>
                        <a:pt x="15" y="2"/>
                        <a:pt x="15" y="2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0" name="Freeform 180">
                  <a:extLst>
                    <a:ext uri="{FF2B5EF4-FFF2-40B4-BE49-F238E27FC236}">
                      <a16:creationId xmlns:a16="http://schemas.microsoft.com/office/drawing/2014/main" id="{32B3A49E-0482-4F55-BDB2-CE4FD2DBDA5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87926" y="2114551"/>
                  <a:ext cx="34925" cy="28575"/>
                </a:xfrm>
                <a:custGeom>
                  <a:avLst/>
                  <a:gdLst>
                    <a:gd name="T0" fmla="*/ 14 w 14"/>
                    <a:gd name="T1" fmla="*/ 9 h 11"/>
                    <a:gd name="T2" fmla="*/ 14 w 14"/>
                    <a:gd name="T3" fmla="*/ 0 h 11"/>
                    <a:gd name="T4" fmla="*/ 0 w 14"/>
                    <a:gd name="T5" fmla="*/ 3 h 11"/>
                    <a:gd name="T6" fmla="*/ 2 w 14"/>
                    <a:gd name="T7" fmla="*/ 11 h 11"/>
                    <a:gd name="T8" fmla="*/ 14 w 14"/>
                    <a:gd name="T9" fmla="*/ 9 h 11"/>
                    <a:gd name="T10" fmla="*/ 14 w 14"/>
                    <a:gd name="T11" fmla="*/ 9 h 11"/>
                    <a:gd name="T12" fmla="*/ 14 w 14"/>
                    <a:gd name="T13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11">
                      <a:moveTo>
                        <a:pt x="14" y="9"/>
                      </a:move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9" y="1"/>
                        <a:pt x="4" y="1"/>
                        <a:pt x="0" y="3"/>
                      </a:cubicBezTo>
                      <a:cubicBezTo>
                        <a:pt x="2" y="11"/>
                        <a:pt x="2" y="11"/>
                        <a:pt x="2" y="11"/>
                      </a:cubicBezTo>
                      <a:cubicBezTo>
                        <a:pt x="6" y="10"/>
                        <a:pt x="10" y="10"/>
                        <a:pt x="14" y="9"/>
                      </a:cubicBezTo>
                      <a:close/>
                      <a:moveTo>
                        <a:pt x="14" y="9"/>
                      </a:moveTo>
                      <a:cubicBezTo>
                        <a:pt x="14" y="9"/>
                        <a:pt x="14" y="9"/>
                        <a:pt x="14" y="9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1" name="Freeform 181">
                  <a:extLst>
                    <a:ext uri="{FF2B5EF4-FFF2-40B4-BE49-F238E27FC236}">
                      <a16:creationId xmlns:a16="http://schemas.microsoft.com/office/drawing/2014/main" id="{EF1D8E9A-306E-49B1-8C57-34219F916F6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49851" y="2524126"/>
                  <a:ext cx="39688" cy="38100"/>
                </a:xfrm>
                <a:custGeom>
                  <a:avLst/>
                  <a:gdLst>
                    <a:gd name="T0" fmla="*/ 16 w 16"/>
                    <a:gd name="T1" fmla="*/ 7 h 15"/>
                    <a:gd name="T2" fmla="*/ 10 w 16"/>
                    <a:gd name="T3" fmla="*/ 0 h 15"/>
                    <a:gd name="T4" fmla="*/ 0 w 16"/>
                    <a:gd name="T5" fmla="*/ 7 h 15"/>
                    <a:gd name="T6" fmla="*/ 4 w 16"/>
                    <a:gd name="T7" fmla="*/ 15 h 15"/>
                    <a:gd name="T8" fmla="*/ 16 w 16"/>
                    <a:gd name="T9" fmla="*/ 7 h 15"/>
                    <a:gd name="T10" fmla="*/ 16 w 16"/>
                    <a:gd name="T11" fmla="*/ 7 h 15"/>
                    <a:gd name="T12" fmla="*/ 16 w 16"/>
                    <a:gd name="T13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5">
                      <a:moveTo>
                        <a:pt x="16" y="7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7" y="2"/>
                        <a:pt x="3" y="5"/>
                        <a:pt x="0" y="7"/>
                      </a:cubicBezTo>
                      <a:cubicBezTo>
                        <a:pt x="4" y="15"/>
                        <a:pt x="4" y="15"/>
                        <a:pt x="4" y="15"/>
                      </a:cubicBezTo>
                      <a:cubicBezTo>
                        <a:pt x="8" y="12"/>
                        <a:pt x="12" y="10"/>
                        <a:pt x="16" y="7"/>
                      </a:cubicBezTo>
                      <a:close/>
                      <a:moveTo>
                        <a:pt x="16" y="7"/>
                      </a:moveTo>
                      <a:cubicBezTo>
                        <a:pt x="16" y="7"/>
                        <a:pt x="16" y="7"/>
                        <a:pt x="16" y="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2" name="Freeform 182">
                  <a:extLst>
                    <a:ext uri="{FF2B5EF4-FFF2-40B4-BE49-F238E27FC236}">
                      <a16:creationId xmlns:a16="http://schemas.microsoft.com/office/drawing/2014/main" id="{C7E28859-AA58-4669-A1EE-48DEC7D57D5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089526" y="2554289"/>
                  <a:ext cx="39688" cy="33338"/>
                </a:xfrm>
                <a:custGeom>
                  <a:avLst/>
                  <a:gdLst>
                    <a:gd name="T0" fmla="*/ 16 w 16"/>
                    <a:gd name="T1" fmla="*/ 9 h 13"/>
                    <a:gd name="T2" fmla="*/ 12 w 16"/>
                    <a:gd name="T3" fmla="*/ 0 h 13"/>
                    <a:gd name="T4" fmla="*/ 0 w 16"/>
                    <a:gd name="T5" fmla="*/ 4 h 13"/>
                    <a:gd name="T6" fmla="*/ 2 w 16"/>
                    <a:gd name="T7" fmla="*/ 13 h 13"/>
                    <a:gd name="T8" fmla="*/ 16 w 16"/>
                    <a:gd name="T9" fmla="*/ 9 h 13"/>
                    <a:gd name="T10" fmla="*/ 16 w 16"/>
                    <a:gd name="T11" fmla="*/ 9 h 13"/>
                    <a:gd name="T12" fmla="*/ 16 w 16"/>
                    <a:gd name="T13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3">
                      <a:moveTo>
                        <a:pt x="16" y="9"/>
                      </a:move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8" y="2"/>
                        <a:pt x="4" y="3"/>
                        <a:pt x="0" y="4"/>
                      </a:cubicBezTo>
                      <a:cubicBezTo>
                        <a:pt x="2" y="13"/>
                        <a:pt x="2" y="13"/>
                        <a:pt x="2" y="13"/>
                      </a:cubicBezTo>
                      <a:cubicBezTo>
                        <a:pt x="7" y="12"/>
                        <a:pt x="11" y="11"/>
                        <a:pt x="16" y="9"/>
                      </a:cubicBezTo>
                      <a:close/>
                      <a:moveTo>
                        <a:pt x="16" y="9"/>
                      </a:moveTo>
                      <a:cubicBezTo>
                        <a:pt x="16" y="9"/>
                        <a:pt x="16" y="9"/>
                        <a:pt x="16" y="9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3" name="Freeform 183">
                  <a:extLst>
                    <a:ext uri="{FF2B5EF4-FFF2-40B4-BE49-F238E27FC236}">
                      <a16:creationId xmlns:a16="http://schemas.microsoft.com/office/drawing/2014/main" id="{67E4F12F-1041-487B-B578-27117B79CC5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200651" y="2476501"/>
                  <a:ext cx="36513" cy="39688"/>
                </a:xfrm>
                <a:custGeom>
                  <a:avLst/>
                  <a:gdLst>
                    <a:gd name="T0" fmla="*/ 15 w 15"/>
                    <a:gd name="T1" fmla="*/ 5 h 16"/>
                    <a:gd name="T2" fmla="*/ 8 w 15"/>
                    <a:gd name="T3" fmla="*/ 0 h 16"/>
                    <a:gd name="T4" fmla="*/ 0 w 15"/>
                    <a:gd name="T5" fmla="*/ 10 h 16"/>
                    <a:gd name="T6" fmla="*/ 6 w 15"/>
                    <a:gd name="T7" fmla="*/ 16 h 16"/>
                    <a:gd name="T8" fmla="*/ 15 w 15"/>
                    <a:gd name="T9" fmla="*/ 5 h 16"/>
                    <a:gd name="T10" fmla="*/ 15 w 15"/>
                    <a:gd name="T11" fmla="*/ 5 h 16"/>
                    <a:gd name="T12" fmla="*/ 15 w 15"/>
                    <a:gd name="T13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16">
                      <a:moveTo>
                        <a:pt x="15" y="5"/>
                      </a:move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5" y="3"/>
                        <a:pt x="3" y="7"/>
                        <a:pt x="0" y="10"/>
                      </a:cubicBezTo>
                      <a:cubicBezTo>
                        <a:pt x="6" y="16"/>
                        <a:pt x="6" y="16"/>
                        <a:pt x="6" y="16"/>
                      </a:cubicBezTo>
                      <a:cubicBezTo>
                        <a:pt x="10" y="13"/>
                        <a:pt x="13" y="9"/>
                        <a:pt x="15" y="5"/>
                      </a:cubicBezTo>
                      <a:close/>
                      <a:moveTo>
                        <a:pt x="15" y="5"/>
                      </a:moveTo>
                      <a:cubicBezTo>
                        <a:pt x="15" y="5"/>
                        <a:pt x="15" y="5"/>
                        <a:pt x="15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4" name="Freeform 184">
                  <a:extLst>
                    <a:ext uri="{FF2B5EF4-FFF2-40B4-BE49-F238E27FC236}">
                      <a16:creationId xmlns:a16="http://schemas.microsoft.com/office/drawing/2014/main" id="{86826376-BFCF-43F4-B5CB-4172E1C3707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235576" y="2417764"/>
                  <a:ext cx="33338" cy="41275"/>
                </a:xfrm>
                <a:custGeom>
                  <a:avLst/>
                  <a:gdLst>
                    <a:gd name="T0" fmla="*/ 13 w 13"/>
                    <a:gd name="T1" fmla="*/ 3 h 16"/>
                    <a:gd name="T2" fmla="*/ 5 w 13"/>
                    <a:gd name="T3" fmla="*/ 0 h 16"/>
                    <a:gd name="T4" fmla="*/ 0 w 13"/>
                    <a:gd name="T5" fmla="*/ 12 h 16"/>
                    <a:gd name="T6" fmla="*/ 8 w 13"/>
                    <a:gd name="T7" fmla="*/ 16 h 16"/>
                    <a:gd name="T8" fmla="*/ 13 w 13"/>
                    <a:gd name="T9" fmla="*/ 3 h 16"/>
                    <a:gd name="T10" fmla="*/ 13 w 13"/>
                    <a:gd name="T11" fmla="*/ 3 h 16"/>
                    <a:gd name="T12" fmla="*/ 13 w 13"/>
                    <a:gd name="T13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16">
                      <a:moveTo>
                        <a:pt x="13" y="3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4"/>
                        <a:pt x="2" y="8"/>
                        <a:pt x="0" y="12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10" y="12"/>
                        <a:pt x="12" y="7"/>
                        <a:pt x="13" y="3"/>
                      </a:cubicBezTo>
                      <a:close/>
                      <a:moveTo>
                        <a:pt x="13" y="3"/>
                      </a:moveTo>
                      <a:cubicBezTo>
                        <a:pt x="13" y="3"/>
                        <a:pt x="13" y="3"/>
                        <a:pt x="13" y="3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5" name="Freeform 185">
                  <a:extLst>
                    <a:ext uri="{FF2B5EF4-FFF2-40B4-BE49-F238E27FC236}">
                      <a16:creationId xmlns:a16="http://schemas.microsoft.com/office/drawing/2014/main" id="{9C0D4E53-CA26-4895-AB51-1E2ED2CA599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53001" y="2557464"/>
                  <a:ext cx="39688" cy="30163"/>
                </a:xfrm>
                <a:custGeom>
                  <a:avLst/>
                  <a:gdLst>
                    <a:gd name="T0" fmla="*/ 16 w 16"/>
                    <a:gd name="T1" fmla="*/ 3 h 12"/>
                    <a:gd name="T2" fmla="*/ 4 w 16"/>
                    <a:gd name="T3" fmla="*/ 0 h 12"/>
                    <a:gd name="T4" fmla="*/ 0 w 16"/>
                    <a:gd name="T5" fmla="*/ 8 h 12"/>
                    <a:gd name="T6" fmla="*/ 14 w 16"/>
                    <a:gd name="T7" fmla="*/ 12 h 12"/>
                    <a:gd name="T8" fmla="*/ 16 w 16"/>
                    <a:gd name="T9" fmla="*/ 3 h 12"/>
                    <a:gd name="T10" fmla="*/ 16 w 16"/>
                    <a:gd name="T11" fmla="*/ 3 h 12"/>
                    <a:gd name="T12" fmla="*/ 16 w 16"/>
                    <a:gd name="T13" fmla="*/ 3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2">
                      <a:moveTo>
                        <a:pt x="16" y="3"/>
                      </a:moveTo>
                      <a:cubicBezTo>
                        <a:pt x="12" y="2"/>
                        <a:pt x="8" y="1"/>
                        <a:pt x="4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5" y="10"/>
                        <a:pt x="9" y="11"/>
                        <a:pt x="14" y="12"/>
                      </a:cubicBezTo>
                      <a:lnTo>
                        <a:pt x="16" y="3"/>
                      </a:lnTo>
                      <a:close/>
                      <a:moveTo>
                        <a:pt x="16" y="3"/>
                      </a:moveTo>
                      <a:cubicBezTo>
                        <a:pt x="16" y="3"/>
                        <a:pt x="16" y="3"/>
                        <a:pt x="16" y="3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6" name="Freeform 186">
                  <a:extLst>
                    <a:ext uri="{FF2B5EF4-FFF2-40B4-BE49-F238E27FC236}">
                      <a16:creationId xmlns:a16="http://schemas.microsoft.com/office/drawing/2014/main" id="{2B930172-42E7-4624-A17E-396569630FA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022851" y="2570164"/>
                  <a:ext cx="36513" cy="22225"/>
                </a:xfrm>
                <a:custGeom>
                  <a:avLst/>
                  <a:gdLst>
                    <a:gd name="T0" fmla="*/ 14 w 14"/>
                    <a:gd name="T1" fmla="*/ 9 h 9"/>
                    <a:gd name="T2" fmla="*/ 13 w 14"/>
                    <a:gd name="T3" fmla="*/ 0 h 9"/>
                    <a:gd name="T4" fmla="*/ 1 w 14"/>
                    <a:gd name="T5" fmla="*/ 0 h 9"/>
                    <a:gd name="T6" fmla="*/ 0 w 14"/>
                    <a:gd name="T7" fmla="*/ 9 h 9"/>
                    <a:gd name="T8" fmla="*/ 7 w 14"/>
                    <a:gd name="T9" fmla="*/ 9 h 9"/>
                    <a:gd name="T10" fmla="*/ 14 w 14"/>
                    <a:gd name="T11" fmla="*/ 9 h 9"/>
                    <a:gd name="T12" fmla="*/ 14 w 14"/>
                    <a:gd name="T13" fmla="*/ 9 h 9"/>
                    <a:gd name="T14" fmla="*/ 14 w 14"/>
                    <a:gd name="T15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9">
                      <a:moveTo>
                        <a:pt x="14" y="9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9" y="0"/>
                        <a:pt x="5" y="0"/>
                        <a:pt x="1" y="0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2" y="9"/>
                        <a:pt x="5" y="9"/>
                        <a:pt x="7" y="9"/>
                      </a:cubicBezTo>
                      <a:cubicBezTo>
                        <a:pt x="9" y="9"/>
                        <a:pt x="12" y="9"/>
                        <a:pt x="14" y="9"/>
                      </a:cubicBezTo>
                      <a:close/>
                      <a:moveTo>
                        <a:pt x="14" y="9"/>
                      </a:moveTo>
                      <a:cubicBezTo>
                        <a:pt x="14" y="9"/>
                        <a:pt x="14" y="9"/>
                        <a:pt x="14" y="9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7" name="Freeform 187">
                  <a:extLst>
                    <a:ext uri="{FF2B5EF4-FFF2-40B4-BE49-F238E27FC236}">
                      <a16:creationId xmlns:a16="http://schemas.microsoft.com/office/drawing/2014/main" id="{A149E77C-1C54-41EA-A92D-DA106DDBF80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92676" y="2524126"/>
                  <a:ext cx="39688" cy="38100"/>
                </a:xfrm>
                <a:custGeom>
                  <a:avLst/>
                  <a:gdLst>
                    <a:gd name="T0" fmla="*/ 16 w 16"/>
                    <a:gd name="T1" fmla="*/ 7 h 15"/>
                    <a:gd name="T2" fmla="*/ 6 w 16"/>
                    <a:gd name="T3" fmla="*/ 0 h 15"/>
                    <a:gd name="T4" fmla="*/ 0 w 16"/>
                    <a:gd name="T5" fmla="*/ 7 h 15"/>
                    <a:gd name="T6" fmla="*/ 12 w 16"/>
                    <a:gd name="T7" fmla="*/ 15 h 15"/>
                    <a:gd name="T8" fmla="*/ 16 w 16"/>
                    <a:gd name="T9" fmla="*/ 7 h 15"/>
                    <a:gd name="T10" fmla="*/ 16 w 16"/>
                    <a:gd name="T11" fmla="*/ 7 h 15"/>
                    <a:gd name="T12" fmla="*/ 16 w 16"/>
                    <a:gd name="T13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5">
                      <a:moveTo>
                        <a:pt x="16" y="7"/>
                      </a:move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4" y="10"/>
                        <a:pt x="8" y="12"/>
                        <a:pt x="12" y="15"/>
                      </a:cubicBezTo>
                      <a:lnTo>
                        <a:pt x="16" y="7"/>
                      </a:lnTo>
                      <a:close/>
                      <a:moveTo>
                        <a:pt x="16" y="7"/>
                      </a:moveTo>
                      <a:cubicBezTo>
                        <a:pt x="16" y="7"/>
                        <a:pt x="16" y="7"/>
                        <a:pt x="16" y="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8" name="Freeform 188">
                  <a:extLst>
                    <a:ext uri="{FF2B5EF4-FFF2-40B4-BE49-F238E27FC236}">
                      <a16:creationId xmlns:a16="http://schemas.microsoft.com/office/drawing/2014/main" id="{E1B6218F-54A3-4193-A25B-ECF710F8C6C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45051" y="2476501"/>
                  <a:ext cx="36513" cy="39688"/>
                </a:xfrm>
                <a:custGeom>
                  <a:avLst/>
                  <a:gdLst>
                    <a:gd name="T0" fmla="*/ 0 w 15"/>
                    <a:gd name="T1" fmla="*/ 5 h 16"/>
                    <a:gd name="T2" fmla="*/ 9 w 15"/>
                    <a:gd name="T3" fmla="*/ 16 h 16"/>
                    <a:gd name="T4" fmla="*/ 15 w 15"/>
                    <a:gd name="T5" fmla="*/ 10 h 16"/>
                    <a:gd name="T6" fmla="*/ 7 w 15"/>
                    <a:gd name="T7" fmla="*/ 0 h 16"/>
                    <a:gd name="T8" fmla="*/ 0 w 15"/>
                    <a:gd name="T9" fmla="*/ 5 h 16"/>
                    <a:gd name="T10" fmla="*/ 0 w 15"/>
                    <a:gd name="T11" fmla="*/ 5 h 16"/>
                    <a:gd name="T12" fmla="*/ 0 w 15"/>
                    <a:gd name="T13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16">
                      <a:moveTo>
                        <a:pt x="0" y="5"/>
                      </a:moveTo>
                      <a:cubicBezTo>
                        <a:pt x="2" y="9"/>
                        <a:pt x="5" y="13"/>
                        <a:pt x="9" y="16"/>
                      </a:cubicBezTo>
                      <a:cubicBezTo>
                        <a:pt x="15" y="10"/>
                        <a:pt x="15" y="10"/>
                        <a:pt x="15" y="10"/>
                      </a:cubicBezTo>
                      <a:cubicBezTo>
                        <a:pt x="12" y="7"/>
                        <a:pt x="10" y="4"/>
                        <a:pt x="7" y="0"/>
                      </a:cubicBezTo>
                      <a:lnTo>
                        <a:pt x="0" y="5"/>
                      </a:lnTo>
                      <a:close/>
                      <a:moveTo>
                        <a:pt x="0" y="5"/>
                      </a:moveTo>
                      <a:cubicBezTo>
                        <a:pt x="0" y="5"/>
                        <a:pt x="0" y="5"/>
                        <a:pt x="0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9" name="Freeform 189">
                  <a:extLst>
                    <a:ext uri="{FF2B5EF4-FFF2-40B4-BE49-F238E27FC236}">
                      <a16:creationId xmlns:a16="http://schemas.microsoft.com/office/drawing/2014/main" id="{CDF8FDEC-67E5-4F6E-BD81-60349ED4985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11713" y="2417764"/>
                  <a:ext cx="34925" cy="41275"/>
                </a:xfrm>
                <a:custGeom>
                  <a:avLst/>
                  <a:gdLst>
                    <a:gd name="T0" fmla="*/ 9 w 14"/>
                    <a:gd name="T1" fmla="*/ 0 h 16"/>
                    <a:gd name="T2" fmla="*/ 0 w 14"/>
                    <a:gd name="T3" fmla="*/ 3 h 16"/>
                    <a:gd name="T4" fmla="*/ 6 w 14"/>
                    <a:gd name="T5" fmla="*/ 16 h 16"/>
                    <a:gd name="T6" fmla="*/ 14 w 14"/>
                    <a:gd name="T7" fmla="*/ 12 h 16"/>
                    <a:gd name="T8" fmla="*/ 9 w 14"/>
                    <a:gd name="T9" fmla="*/ 0 h 16"/>
                    <a:gd name="T10" fmla="*/ 9 w 14"/>
                    <a:gd name="T11" fmla="*/ 0 h 16"/>
                    <a:gd name="T12" fmla="*/ 9 w 14"/>
                    <a:gd name="T13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16">
                      <a:moveTo>
                        <a:pt x="9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" y="7"/>
                        <a:pt x="4" y="12"/>
                        <a:pt x="6" y="16"/>
                      </a:cubicBezTo>
                      <a:cubicBezTo>
                        <a:pt x="14" y="12"/>
                        <a:pt x="14" y="12"/>
                        <a:pt x="14" y="12"/>
                      </a:cubicBezTo>
                      <a:cubicBezTo>
                        <a:pt x="12" y="8"/>
                        <a:pt x="10" y="4"/>
                        <a:pt x="9" y="0"/>
                      </a:cubicBezTo>
                      <a:close/>
                      <a:moveTo>
                        <a:pt x="9" y="0"/>
                      </a:moveTo>
                      <a:cubicBezTo>
                        <a:pt x="9" y="0"/>
                        <a:pt x="9" y="0"/>
                        <a:pt x="9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531208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1868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거버닝O 소제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FEEE4A99-65A3-409D-8F35-90D8EC7366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이하 제목</a:t>
            </a:r>
            <a:r>
              <a:rPr lang="en-US" altLang="ko-KR" dirty="0"/>
              <a:t>(1.1.1. </a:t>
            </a:r>
            <a:r>
              <a:rPr lang="ko-KR" altLang="en-US" dirty="0"/>
              <a:t>경영 환경분석 </a:t>
            </a:r>
            <a:r>
              <a:rPr lang="en-US" altLang="ko-KR" dirty="0"/>
              <a:t>&gt; </a:t>
            </a:r>
            <a:r>
              <a:rPr lang="ko-KR" altLang="en-US" dirty="0"/>
              <a:t>경제 패러다임의 전환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5">
            <a:extLst>
              <a:ext uri="{FF2B5EF4-FFF2-40B4-BE49-F238E27FC236}">
                <a16:creationId xmlns:a16="http://schemas.microsoft.com/office/drawing/2014/main" id="{4B97E349-CE39-4BC8-8F4E-62FEC602A6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6495" y="1052736"/>
            <a:ext cx="9081187" cy="6587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buNone/>
              <a:defRPr sz="1400" b="1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/>
              <a:t>거버닝 메시지 </a:t>
            </a:r>
            <a:r>
              <a:rPr lang="en-US" altLang="ko-KR"/>
              <a:t>2</a:t>
            </a:r>
            <a:r>
              <a:rPr lang="ko-KR" altLang="en-US"/>
              <a:t>줄이내 </a:t>
            </a:r>
            <a:endParaRPr lang="en-US" altLang="ko-KR"/>
          </a:p>
          <a:p>
            <a:pPr lvl="0"/>
            <a:r>
              <a:rPr lang="ko-KR" altLang="en-US"/>
              <a:t>맑은 고딕 </a:t>
            </a:r>
            <a:r>
              <a:rPr lang="en-US" altLang="ko-KR"/>
              <a:t>14 </a:t>
            </a:r>
            <a:r>
              <a:rPr lang="ko-KR" altLang="en-US"/>
              <a:t>굵게</a:t>
            </a:r>
            <a:endParaRPr lang="ko-KR" altLang="en-US" dirty="0"/>
          </a:p>
        </p:txBody>
      </p:sp>
      <p:sp>
        <p:nvSpPr>
          <p:cNvPr id="7" name="텍스트 개체 틀 14">
            <a:extLst>
              <a:ext uri="{FF2B5EF4-FFF2-40B4-BE49-F238E27FC236}">
                <a16:creationId xmlns:a16="http://schemas.microsoft.com/office/drawing/2014/main" id="{79C20F3E-C2BC-419C-B1B3-751E581D109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8" name="텍스트 개체 틀 14">
            <a:extLst>
              <a:ext uri="{FF2B5EF4-FFF2-40B4-BE49-F238E27FC236}">
                <a16:creationId xmlns:a16="http://schemas.microsoft.com/office/drawing/2014/main" id="{860308C3-3DE8-4646-8B84-03FE0DB48CA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8C5E148-F550-46D2-ADF5-C750694B916F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51BBEAFC-D779-4571-AEFB-148A22FD318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0" i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032B9611-0F82-4DBF-892D-07ECBC1A235C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75D7D737-4A2E-45F8-9C91-F73BB143BA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0765" y="1865313"/>
            <a:ext cx="39244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 algn="ctr">
              <a:buNone/>
              <a:defRPr kumimoji="1" lang="ko-KR" altLang="en-US" sz="1400" b="1" u="sng" baseline="0" smtClean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2pPr>
            <a:lvl3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3pPr>
            <a:lvl4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4pPr>
            <a:lvl5pPr>
              <a:defRPr kumimoji="1" lang="ko-KR" altLang="en-US" sz="2000">
                <a:latin typeface="맑은 고딕" pitchFamily="50" charset="-127"/>
                <a:ea typeface="굴림" pitchFamily="50" charset="-127"/>
              </a:defRPr>
            </a:lvl5pPr>
          </a:lstStyle>
          <a:p>
            <a:pPr lvl="0" algn="ctr">
              <a:spcBef>
                <a:spcPct val="0"/>
              </a:spcBef>
            </a:pPr>
            <a:r>
              <a:rPr lang="ko-KR" altLang="en-US"/>
              <a:t>컨텐츠 제목 </a:t>
            </a:r>
            <a:r>
              <a:rPr lang="en-US" altLang="ko-KR"/>
              <a:t>(</a:t>
            </a:r>
            <a:r>
              <a:rPr lang="ko-KR" altLang="en-US"/>
              <a:t>맑은 고딕 </a:t>
            </a:r>
            <a:r>
              <a:rPr lang="en-US" altLang="ko-KR"/>
              <a:t>14, </a:t>
            </a:r>
            <a:r>
              <a:rPr lang="ko-KR" altLang="en-US"/>
              <a:t>굵게</a:t>
            </a:r>
            <a:r>
              <a:rPr lang="en-US" altLang="ko-KR"/>
              <a:t>, </a:t>
            </a:r>
            <a:r>
              <a:rPr lang="ko-KR" altLang="en-US"/>
              <a:t>가운데 정렬</a:t>
            </a:r>
            <a:r>
              <a:rPr lang="en-US" altLang="ko-KR"/>
              <a:t>)</a:t>
            </a:r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155632DF-F352-DAC4-8434-B30FE3618BC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BC7794D7-7C9F-B1C6-1B2C-B8D99E55232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8" name="텍스트 개체 틀 14">
            <a:extLst>
              <a:ext uri="{FF2B5EF4-FFF2-40B4-BE49-F238E27FC236}">
                <a16:creationId xmlns:a16="http://schemas.microsoft.com/office/drawing/2014/main" id="{C38C5B5F-D525-85DF-0764-120AB010997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36510587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 userDrawn="1">
          <p15:clr>
            <a:srgbClr val="FBAE40"/>
          </p15:clr>
        </p15:guide>
        <p15:guide id="2" pos="262" userDrawn="1">
          <p15:clr>
            <a:srgbClr val="FBAE40"/>
          </p15:clr>
        </p15:guide>
        <p15:guide id="3" pos="6000" userDrawn="1">
          <p15:clr>
            <a:srgbClr val="FBAE40"/>
          </p15:clr>
        </p15:guide>
        <p15:guide id="4" orient="horz" pos="2160" userDrawn="1">
          <p15:clr>
            <a:srgbClr val="FBAE40"/>
          </p15:clr>
        </p15:guide>
        <p15:guide id="5" orient="horz" pos="1434" userDrawn="1">
          <p15:clr>
            <a:srgbClr val="FBAE40"/>
          </p15:clr>
        </p15:guide>
        <p15:guide id="6" orient="horz" pos="404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과제)거버닝O 소제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57F41E0E-EEAC-4BF3-B336-2C988B4FE2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4</a:t>
            </a:r>
            <a:r>
              <a:rPr lang="ko-KR" altLang="en-US" dirty="0"/>
              <a:t>레벨 제목</a:t>
            </a:r>
            <a:r>
              <a:rPr lang="en-US" altLang="ko-KR" dirty="0"/>
              <a:t>(1.1.1.1. </a:t>
            </a:r>
            <a:r>
              <a:rPr lang="ko-KR" altLang="en-US" dirty="0"/>
              <a:t>실행방안</a:t>
            </a:r>
            <a:r>
              <a:rPr lang="en-US" altLang="ko-KR" dirty="0"/>
              <a:t>)</a:t>
            </a:r>
          </a:p>
        </p:txBody>
      </p:sp>
      <p:sp>
        <p:nvSpPr>
          <p:cNvPr id="6" name="텍스트 개체 틀 15">
            <a:extLst>
              <a:ext uri="{FF2B5EF4-FFF2-40B4-BE49-F238E27FC236}">
                <a16:creationId xmlns:a16="http://schemas.microsoft.com/office/drawing/2014/main" id="{A1940B02-1BF9-4477-ACC1-60A5511F6B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6495" y="1052736"/>
            <a:ext cx="9081187" cy="6587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buNone/>
              <a:defRPr sz="1400" b="1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/>
              <a:t>거버닝 메시지 </a:t>
            </a:r>
            <a:r>
              <a:rPr lang="en-US" altLang="ko-KR"/>
              <a:t>2</a:t>
            </a:r>
            <a:r>
              <a:rPr lang="ko-KR" altLang="en-US"/>
              <a:t>줄이내 </a:t>
            </a:r>
            <a:endParaRPr lang="en-US" altLang="ko-KR"/>
          </a:p>
          <a:p>
            <a:pPr lvl="0"/>
            <a:r>
              <a:rPr lang="ko-KR" altLang="en-US"/>
              <a:t>맑은 고딕 </a:t>
            </a:r>
            <a:r>
              <a:rPr lang="en-US" altLang="ko-KR"/>
              <a:t>14 </a:t>
            </a:r>
            <a:r>
              <a:rPr lang="ko-KR" altLang="en-US"/>
              <a:t>굵게</a:t>
            </a:r>
            <a:endParaRPr lang="ko-KR" altLang="en-US" dirty="0"/>
          </a:p>
        </p:txBody>
      </p:sp>
      <p:sp>
        <p:nvSpPr>
          <p:cNvPr id="7" name="텍스트 개체 틀 14">
            <a:extLst>
              <a:ext uri="{FF2B5EF4-FFF2-40B4-BE49-F238E27FC236}">
                <a16:creationId xmlns:a16="http://schemas.microsoft.com/office/drawing/2014/main" id="{03F2B7C9-1599-4187-9C03-CC5713C1B62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8" name="텍스트 개체 틀 14">
            <a:extLst>
              <a:ext uri="{FF2B5EF4-FFF2-40B4-BE49-F238E27FC236}">
                <a16:creationId xmlns:a16="http://schemas.microsoft.com/office/drawing/2014/main" id="{6A5E1E7A-FAEF-486B-9794-D310CCDC848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37682" y="680104"/>
            <a:ext cx="3960000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8E43E1E-E4BE-47DB-84E5-0FF252B7F601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B539DC69-9163-47EB-986F-9776AAF401E3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0" i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A82294EA-5FB9-4365-95BE-D279B74B49C1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4DA643D8-2A41-48D2-A2B4-11068D2CBF8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0765" y="1865313"/>
            <a:ext cx="39244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 algn="ctr">
              <a:buNone/>
              <a:defRPr kumimoji="1" lang="ko-KR" altLang="en-US" sz="1400" b="1" u="sng" baseline="0" smtClean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2pPr>
            <a:lvl3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3pPr>
            <a:lvl4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4pPr>
            <a:lvl5pPr>
              <a:defRPr kumimoji="1" lang="ko-KR" altLang="en-US" sz="2000">
                <a:latin typeface="맑은 고딕" pitchFamily="50" charset="-127"/>
                <a:ea typeface="굴림" pitchFamily="50" charset="-127"/>
              </a:defRPr>
            </a:lvl5pPr>
          </a:lstStyle>
          <a:p>
            <a:pPr lvl="0" algn="ctr">
              <a:spcBef>
                <a:spcPct val="0"/>
              </a:spcBef>
            </a:pPr>
            <a:r>
              <a:rPr lang="ko-KR" altLang="en-US"/>
              <a:t>컨텐츠 제목 </a:t>
            </a:r>
            <a:r>
              <a:rPr lang="en-US" altLang="ko-KR"/>
              <a:t>(</a:t>
            </a:r>
            <a:r>
              <a:rPr lang="ko-KR" altLang="en-US"/>
              <a:t>맑은 고딕 </a:t>
            </a:r>
            <a:r>
              <a:rPr lang="en-US" altLang="ko-KR"/>
              <a:t>14, </a:t>
            </a:r>
            <a:r>
              <a:rPr lang="ko-KR" altLang="en-US"/>
              <a:t>굵게</a:t>
            </a:r>
            <a:r>
              <a:rPr lang="en-US" altLang="ko-KR"/>
              <a:t>, </a:t>
            </a:r>
            <a:r>
              <a:rPr lang="ko-KR" altLang="en-US"/>
              <a:t>가운데 정렬</a:t>
            </a:r>
            <a:r>
              <a:rPr lang="en-US" altLang="ko-KR"/>
              <a:t>)</a:t>
            </a:r>
            <a:endParaRPr lang="ko-KR" altLang="en-US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4218055B-0BB9-4E4F-B61C-DFF7CAECA51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6494" y="232962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 err="1"/>
              <a:t>세부과제명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88FCBA7A-3153-E894-5A6F-1923677098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643E0FD7-FE76-FB2A-F589-8864D287453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9" name="텍스트 개체 틀 14">
            <a:extLst>
              <a:ext uri="{FF2B5EF4-FFF2-40B4-BE49-F238E27FC236}">
                <a16:creationId xmlns:a16="http://schemas.microsoft.com/office/drawing/2014/main" id="{DBE0FED6-2D47-99E6-CB7F-9AD6466E6C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14632331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262" userDrawn="1">
          <p15:clr>
            <a:srgbClr val="FBAE40"/>
          </p15:clr>
        </p15:guide>
        <p15:guide id="4" pos="6000" userDrawn="1">
          <p15:clr>
            <a:srgbClr val="FBAE40"/>
          </p15:clr>
        </p15:guide>
        <p15:guide id="5" orient="horz" pos="1434" userDrawn="1">
          <p15:clr>
            <a:srgbClr val="FBAE40"/>
          </p15:clr>
        </p15:guide>
        <p15:guide id="6" orient="horz" pos="404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거버닝O 소제목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14">
            <a:extLst>
              <a:ext uri="{FF2B5EF4-FFF2-40B4-BE49-F238E27FC236}">
                <a16:creationId xmlns:a16="http://schemas.microsoft.com/office/drawing/2014/main" id="{7927EA29-C876-4494-BEF1-90216C87DC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이하 제목</a:t>
            </a:r>
            <a:r>
              <a:rPr lang="en-US" altLang="ko-KR" dirty="0"/>
              <a:t>(1.1.1. </a:t>
            </a:r>
            <a:r>
              <a:rPr lang="ko-KR" altLang="en-US" dirty="0"/>
              <a:t>경영 환경분석 </a:t>
            </a:r>
            <a:r>
              <a:rPr lang="en-US" altLang="ko-KR" dirty="0"/>
              <a:t>&gt; </a:t>
            </a:r>
            <a:r>
              <a:rPr lang="ko-KR" altLang="en-US" dirty="0"/>
              <a:t>경제 패러다임의 전환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텍스트 개체 틀 15">
            <a:extLst>
              <a:ext uri="{FF2B5EF4-FFF2-40B4-BE49-F238E27FC236}">
                <a16:creationId xmlns:a16="http://schemas.microsoft.com/office/drawing/2014/main" id="{145FF8EC-ABE1-4D55-BD3F-418F6EA7284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6495" y="1052736"/>
            <a:ext cx="9081187" cy="6587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buNone/>
              <a:defRPr sz="1400" b="1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 dirty="0" err="1"/>
              <a:t>거버닝</a:t>
            </a:r>
            <a:r>
              <a:rPr lang="ko-KR" altLang="en-US" dirty="0"/>
              <a:t> 메시지 </a:t>
            </a:r>
            <a:r>
              <a:rPr lang="en-US" altLang="ko-KR" dirty="0"/>
              <a:t>2</a:t>
            </a:r>
            <a:r>
              <a:rPr lang="ko-KR" altLang="en-US" dirty="0" err="1"/>
              <a:t>줄이내</a:t>
            </a:r>
            <a:r>
              <a:rPr lang="ko-KR" altLang="en-US" dirty="0"/>
              <a:t> </a:t>
            </a:r>
            <a:endParaRPr lang="en-US" altLang="ko-KR" dirty="0"/>
          </a:p>
          <a:p>
            <a:pPr lvl="0"/>
            <a:r>
              <a:rPr lang="ko-KR" altLang="en-US"/>
              <a:t>맑은 고딕 </a:t>
            </a:r>
            <a:r>
              <a:rPr lang="en-US" altLang="ko-KR"/>
              <a:t>14 </a:t>
            </a:r>
            <a:r>
              <a:rPr lang="ko-KR" altLang="en-US"/>
              <a:t>굵게</a:t>
            </a:r>
            <a:endParaRPr lang="ko-KR" altLang="en-US" dirty="0"/>
          </a:p>
        </p:txBody>
      </p:sp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0" i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1AAB399B-0C54-CE4C-75C8-02D4676240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946DF72D-9A10-BCAE-74F8-1F0FE0D8992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504FBD62-FC5C-E8F4-C5E6-2C4651325C0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1070460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262" userDrawn="1">
          <p15:clr>
            <a:srgbClr val="FBAE40"/>
          </p15:clr>
        </p15:guide>
        <p15:guide id="4" pos="6000" userDrawn="1">
          <p15:clr>
            <a:srgbClr val="FBAE40"/>
          </p15:clr>
        </p15:guide>
        <p15:guide id="5" orient="horz" pos="4042" userDrawn="1">
          <p15:clr>
            <a:srgbClr val="FBAE40"/>
          </p15:clr>
        </p15:guide>
        <p15:guide id="6" orient="horz" pos="1139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과제)거버닝O 소제목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15">
            <a:extLst>
              <a:ext uri="{FF2B5EF4-FFF2-40B4-BE49-F238E27FC236}">
                <a16:creationId xmlns:a16="http://schemas.microsoft.com/office/drawing/2014/main" id="{145FF8EC-ABE1-4D55-BD3F-418F6EA7284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6495" y="1052736"/>
            <a:ext cx="9081187" cy="6587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buNone/>
              <a:defRPr sz="1400" b="1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 dirty="0" err="1"/>
              <a:t>거버닝</a:t>
            </a:r>
            <a:r>
              <a:rPr lang="ko-KR" altLang="en-US" dirty="0"/>
              <a:t> 메시지 </a:t>
            </a:r>
            <a:r>
              <a:rPr lang="en-US" altLang="ko-KR" dirty="0"/>
              <a:t>2</a:t>
            </a:r>
            <a:r>
              <a:rPr lang="ko-KR" altLang="en-US" dirty="0" err="1"/>
              <a:t>줄이내</a:t>
            </a:r>
            <a:r>
              <a:rPr lang="ko-KR" altLang="en-US" dirty="0"/>
              <a:t> </a:t>
            </a:r>
            <a:endParaRPr lang="en-US" altLang="ko-KR" dirty="0"/>
          </a:p>
          <a:p>
            <a:pPr lvl="0"/>
            <a:r>
              <a:rPr lang="ko-KR" altLang="en-US"/>
              <a:t>맑은 고딕 </a:t>
            </a:r>
            <a:r>
              <a:rPr lang="en-US" altLang="ko-KR"/>
              <a:t>14 </a:t>
            </a:r>
            <a:r>
              <a:rPr lang="ko-KR" altLang="en-US"/>
              <a:t>굵게</a:t>
            </a:r>
            <a:endParaRPr lang="ko-KR" altLang="en-US" dirty="0"/>
          </a:p>
        </p:txBody>
      </p:sp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0" i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14">
            <a:extLst>
              <a:ext uri="{FF2B5EF4-FFF2-40B4-BE49-F238E27FC236}">
                <a16:creationId xmlns:a16="http://schemas.microsoft.com/office/drawing/2014/main" id="{4C906AB2-5B98-438C-BE6B-103DC880292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4</a:t>
            </a:r>
            <a:r>
              <a:rPr lang="ko-KR" altLang="en-US" dirty="0"/>
              <a:t>레벨 제목</a:t>
            </a:r>
            <a:r>
              <a:rPr lang="en-US" altLang="ko-KR" dirty="0"/>
              <a:t>(1.1.1.1. </a:t>
            </a:r>
            <a:r>
              <a:rPr lang="ko-KR" altLang="en-US" dirty="0"/>
              <a:t>실행방안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텍스트 개체 틀 14">
            <a:extLst>
              <a:ext uri="{FF2B5EF4-FFF2-40B4-BE49-F238E27FC236}">
                <a16:creationId xmlns:a16="http://schemas.microsoft.com/office/drawing/2014/main" id="{C4F5861F-E626-4727-A974-9EB6F93D00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6494" y="232962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 err="1"/>
              <a:t>세부과제명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FEDBA4C-8358-3333-9704-719DAE7615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0F05ACAD-EE34-3310-C4EB-D2D1F18DF48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7" name="텍스트 개체 틀 14">
            <a:extLst>
              <a:ext uri="{FF2B5EF4-FFF2-40B4-BE49-F238E27FC236}">
                <a16:creationId xmlns:a16="http://schemas.microsoft.com/office/drawing/2014/main" id="{E3724342-17E1-0DA8-E443-5BC61D429E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24299278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113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거버닝X 소제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0" i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14">
            <a:extLst>
              <a:ext uri="{FF2B5EF4-FFF2-40B4-BE49-F238E27FC236}">
                <a16:creationId xmlns:a16="http://schemas.microsoft.com/office/drawing/2014/main" id="{4C906AB2-5B98-438C-BE6B-103DC880292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/>
              <a:t>실행방안 </a:t>
            </a:r>
            <a:r>
              <a:rPr lang="en-US" altLang="ko-KR" dirty="0"/>
              <a:t>&gt; </a:t>
            </a:r>
            <a:r>
              <a:rPr lang="ko-KR" altLang="en-US" dirty="0"/>
              <a:t>경제 패러다임의 전환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2D9DE8A0-1FF5-46BD-8577-FEE6F2956B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0764" y="1228409"/>
            <a:ext cx="3924472" cy="307777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lvl1pPr marL="0" indent="0" algn="ctr">
              <a:spcBef>
                <a:spcPct val="0"/>
              </a:spcBef>
              <a:buNone/>
              <a:defRPr kumimoji="1" lang="ko-KR" altLang="en-US" sz="1400" b="1" u="sng" smtClean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2pPr>
            <a:lvl3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3pPr>
            <a:lvl4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4pPr>
            <a:lvl5pPr>
              <a:defRPr kumimoji="1" lang="ko-KR" altLang="en-US" sz="2000">
                <a:latin typeface="맑은 고딕" pitchFamily="50" charset="-127"/>
                <a:ea typeface="굴림" pitchFamily="50" charset="-127"/>
              </a:defRPr>
            </a:lvl5pPr>
          </a:lstStyle>
          <a:p>
            <a:pPr lvl="0" algn="ctr">
              <a:spcBef>
                <a:spcPct val="0"/>
              </a:spcBef>
            </a:pPr>
            <a:r>
              <a:rPr lang="ko-KR" altLang="en-US"/>
              <a:t>컨텐츠 제목 </a:t>
            </a:r>
            <a:r>
              <a:rPr lang="en-US" altLang="ko-KR" dirty="0"/>
              <a:t>(</a:t>
            </a:r>
            <a:r>
              <a:rPr lang="ko-KR" altLang="en-US" dirty="0"/>
              <a:t>맑은 고딕 </a:t>
            </a:r>
            <a:r>
              <a:rPr lang="en-US" altLang="ko-KR" dirty="0"/>
              <a:t>14, </a:t>
            </a:r>
            <a:r>
              <a:rPr lang="ko-KR" altLang="en-US" dirty="0"/>
              <a:t>굵게</a:t>
            </a:r>
            <a:r>
              <a:rPr lang="en-US" altLang="ko-KR" dirty="0"/>
              <a:t>, </a:t>
            </a:r>
            <a:r>
              <a:rPr lang="ko-KR" altLang="en-US" dirty="0"/>
              <a:t>가운데 정렬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68C746C-92CB-4CAE-6798-210E8084D7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BEF4A225-90AF-DE02-1C45-F63075AA3C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7" name="텍스트 개체 틀 14">
            <a:extLst>
              <a:ext uri="{FF2B5EF4-FFF2-40B4-BE49-F238E27FC236}">
                <a16:creationId xmlns:a16="http://schemas.microsoft.com/office/drawing/2014/main" id="{F2685014-892C-1D9E-1400-74F3683977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4616399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1003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과제)거버닝X 소제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0" i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2D9DE8A0-1FF5-46BD-8577-FEE6F2956B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0764" y="1228409"/>
            <a:ext cx="3924472" cy="307777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lvl1pPr marL="0" indent="0" algn="ctr">
              <a:spcBef>
                <a:spcPct val="0"/>
              </a:spcBef>
              <a:buNone/>
              <a:defRPr kumimoji="1" lang="ko-KR" altLang="en-US" sz="1400" b="1" u="sng" smtClean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2pPr>
            <a:lvl3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3pPr>
            <a:lvl4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4pPr>
            <a:lvl5pPr>
              <a:defRPr kumimoji="1" lang="ko-KR" altLang="en-US" sz="2000">
                <a:latin typeface="맑은 고딕" pitchFamily="50" charset="-127"/>
                <a:ea typeface="굴림" pitchFamily="50" charset="-127"/>
              </a:defRPr>
            </a:lvl5pPr>
          </a:lstStyle>
          <a:p>
            <a:pPr lvl="0" algn="ctr">
              <a:spcBef>
                <a:spcPct val="0"/>
              </a:spcBef>
            </a:pPr>
            <a:r>
              <a:rPr lang="ko-KR" altLang="en-US"/>
              <a:t>컨텐츠 제목 </a:t>
            </a:r>
            <a:r>
              <a:rPr lang="en-US" altLang="ko-KR" dirty="0"/>
              <a:t>(</a:t>
            </a:r>
            <a:r>
              <a:rPr lang="ko-KR" altLang="en-US" dirty="0"/>
              <a:t>맑은 고딕 </a:t>
            </a:r>
            <a:r>
              <a:rPr lang="en-US" altLang="ko-KR" dirty="0"/>
              <a:t>14, </a:t>
            </a:r>
            <a:r>
              <a:rPr lang="ko-KR" altLang="en-US" dirty="0"/>
              <a:t>굵게</a:t>
            </a:r>
            <a:r>
              <a:rPr lang="en-US" altLang="ko-KR" dirty="0"/>
              <a:t>, </a:t>
            </a:r>
            <a:r>
              <a:rPr lang="ko-KR" altLang="en-US" dirty="0"/>
              <a:t>가운데 정렬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텍스트 개체 틀 14">
            <a:extLst>
              <a:ext uri="{FF2B5EF4-FFF2-40B4-BE49-F238E27FC236}">
                <a16:creationId xmlns:a16="http://schemas.microsoft.com/office/drawing/2014/main" id="{E7DAF56A-C008-429E-BDCA-18F71BF6BE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4</a:t>
            </a:r>
            <a:r>
              <a:rPr lang="ko-KR" altLang="en-US" dirty="0"/>
              <a:t>레벨 제목</a:t>
            </a:r>
            <a:r>
              <a:rPr lang="en-US" altLang="ko-KR" dirty="0"/>
              <a:t>(1.1.1.1. </a:t>
            </a:r>
            <a:r>
              <a:rPr lang="ko-KR" altLang="en-US" dirty="0"/>
              <a:t>실행방안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7CF50F64-4505-4D27-A0B1-BE3A0FEC4D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6494" y="232962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 err="1"/>
              <a:t>세부과제명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B1505CA-8C96-E970-ACCF-C22E4E6BEBA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7AD72517-BB12-908B-7DCF-4330AAB035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9" name="텍스트 개체 틀 14">
            <a:extLst>
              <a:ext uri="{FF2B5EF4-FFF2-40B4-BE49-F238E27FC236}">
                <a16:creationId xmlns:a16="http://schemas.microsoft.com/office/drawing/2014/main" id="{0FC2B75A-9297-44CE-4373-590C554552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11031948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1003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거버닝X 소제목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0" i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14">
            <a:extLst>
              <a:ext uri="{FF2B5EF4-FFF2-40B4-BE49-F238E27FC236}">
                <a16:creationId xmlns:a16="http://schemas.microsoft.com/office/drawing/2014/main" id="{4C906AB2-5B98-438C-BE6B-103DC880292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/>
              <a:t>실행방안 </a:t>
            </a:r>
            <a:r>
              <a:rPr lang="en-US" altLang="ko-KR" dirty="0"/>
              <a:t>&gt; </a:t>
            </a:r>
            <a:r>
              <a:rPr lang="ko-KR" altLang="en-US" dirty="0"/>
              <a:t>경제 패러다임의 전환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5D263F2-ED0C-3E4F-CF63-253CAA331F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95360006-9424-074E-AF1A-64C1E72E40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6" name="텍스트 개체 틀 14">
            <a:extLst>
              <a:ext uri="{FF2B5EF4-FFF2-40B4-BE49-F238E27FC236}">
                <a16:creationId xmlns:a16="http://schemas.microsoft.com/office/drawing/2014/main" id="{5D4DC0DA-E9A4-39CC-0FE7-68EDDCCA4F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25334049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과제)거버닝X 소제목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0" i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텍스트 개체 틀 14">
            <a:extLst>
              <a:ext uri="{FF2B5EF4-FFF2-40B4-BE49-F238E27FC236}">
                <a16:creationId xmlns:a16="http://schemas.microsoft.com/office/drawing/2014/main" id="{61AE4659-4FC6-49A2-9F51-6DF380A0C9A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4</a:t>
            </a:r>
            <a:r>
              <a:rPr lang="ko-KR" altLang="en-US" dirty="0"/>
              <a:t>레벨 제목</a:t>
            </a:r>
            <a:r>
              <a:rPr lang="en-US" altLang="ko-KR" dirty="0"/>
              <a:t>(1.1.1.1. </a:t>
            </a:r>
            <a:r>
              <a:rPr lang="ko-KR" altLang="en-US" dirty="0"/>
              <a:t>실행방안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텍스트 개체 틀 14">
            <a:extLst>
              <a:ext uri="{FF2B5EF4-FFF2-40B4-BE49-F238E27FC236}">
                <a16:creationId xmlns:a16="http://schemas.microsoft.com/office/drawing/2014/main" id="{7D58C0CF-57A3-456A-987D-6304EF273EB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6494" y="232962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 err="1"/>
              <a:t>세부과제명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38DBB0E-2682-CB5F-D29E-0C30E0D806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C425C608-A095-D2FE-F1CF-0FADCA76CFB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7" name="텍스트 개체 틀 14">
            <a:extLst>
              <a:ext uri="{FF2B5EF4-FFF2-40B4-BE49-F238E27FC236}">
                <a16:creationId xmlns:a16="http://schemas.microsoft.com/office/drawing/2014/main" id="{E59C28CC-7BF9-1979-6750-DD1ED42F22A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1084400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6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1921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73" r:id="rId10"/>
    <p:sldLayoutId id="2147483674" r:id="rId11"/>
    <p:sldLayoutId id="2147483667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DE9ECEEF-E216-5CAD-2190-FC6904A3E129}"/>
              </a:ext>
            </a:extLst>
          </p:cNvPr>
          <p:cNvSpPr/>
          <p:nvPr/>
        </p:nvSpPr>
        <p:spPr>
          <a:xfrm>
            <a:off x="3852818" y="1527907"/>
            <a:ext cx="6053182" cy="478263"/>
          </a:xfrm>
          <a:prstGeom prst="rect">
            <a:avLst/>
          </a:prstGeom>
          <a:solidFill>
            <a:srgbClr val="013A60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5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3DEC2F92-1721-4E6F-383A-B957B5F7B09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02" t="17543" b="68503"/>
          <a:stretch/>
        </p:blipFill>
        <p:spPr>
          <a:xfrm>
            <a:off x="3416079" y="1213704"/>
            <a:ext cx="6483280" cy="1054758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21DD7091-5672-BE5C-7B7C-91F8EF5CF9E0}"/>
              </a:ext>
            </a:extLst>
          </p:cNvPr>
          <p:cNvGrpSpPr/>
          <p:nvPr/>
        </p:nvGrpSpPr>
        <p:grpSpPr>
          <a:xfrm>
            <a:off x="4161178" y="1416333"/>
            <a:ext cx="1720045" cy="400110"/>
            <a:chOff x="3706604" y="2092765"/>
            <a:chExt cx="1973548" cy="41153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3A9523D-932F-FF26-9159-39123A7FE4D7}"/>
                </a:ext>
              </a:extLst>
            </p:cNvPr>
            <p:cNvSpPr txBox="1"/>
            <p:nvPr/>
          </p:nvSpPr>
          <p:spPr>
            <a:xfrm>
              <a:off x="4245533" y="2092765"/>
              <a:ext cx="1434619" cy="41153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ko-KR" altLang="en-US" sz="2000" b="1" spc="-78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9559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화면 목록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02402F9-1191-198A-89DE-8565F9D227C5}"/>
                </a:ext>
              </a:extLst>
            </p:cNvPr>
            <p:cNvSpPr txBox="1"/>
            <p:nvPr/>
          </p:nvSpPr>
          <p:spPr>
            <a:xfrm>
              <a:off x="3706604" y="2092765"/>
              <a:ext cx="494687" cy="4115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b="1" spc="-78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9559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Ⅱ</a:t>
              </a:r>
              <a:endParaRPr lang="ko-KR" altLang="en-US" sz="2000" b="1" spc="-78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9559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B7F6504F-103A-D4A8-89C5-B20EC358C3A0}"/>
              </a:ext>
            </a:extLst>
          </p:cNvPr>
          <p:cNvSpPr txBox="1"/>
          <p:nvPr/>
        </p:nvSpPr>
        <p:spPr>
          <a:xfrm>
            <a:off x="4792417" y="2008424"/>
            <a:ext cx="4451336" cy="675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457200" latinLnBrk="0">
              <a:lnSpc>
                <a:spcPct val="125000"/>
              </a:lnSpc>
              <a:buAutoNum type="arabicPeriod"/>
            </a:pPr>
            <a:r>
              <a:rPr lang="ko-KR" altLang="en-US" sz="1600" b="1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화면 목록</a:t>
            </a:r>
            <a:endParaRPr lang="en-US" altLang="ko-KR" sz="1600" b="1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 defTabSz="457200" latinLnBrk="0">
              <a:lnSpc>
                <a:spcPct val="125000"/>
              </a:lnSpc>
              <a:buAutoNum type="arabicPeriod"/>
            </a:pPr>
            <a:r>
              <a:rPr lang="ko-KR" altLang="en-US" sz="1600" b="1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팝업 목록</a:t>
            </a:r>
            <a:endParaRPr lang="en-US" altLang="ko-KR" sz="1600" b="1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9492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텍스트 개체 틀 13">
            <a:extLst>
              <a:ext uri="{FF2B5EF4-FFF2-40B4-BE49-F238E27FC236}">
                <a16:creationId xmlns:a16="http://schemas.microsoft.com/office/drawing/2014/main" id="{4CB53163-9EB9-E7AA-9B9E-E0A7A0E7F3D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89395" y="463440"/>
            <a:ext cx="2808287" cy="178968"/>
          </a:xfrm>
        </p:spPr>
        <p:txBody>
          <a:bodyPr/>
          <a:lstStyle/>
          <a:p>
            <a:r>
              <a:rPr lang="en-US" altLang="ko-Kore-KR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Ⅲ</a:t>
            </a:r>
            <a:r>
              <a:rPr lang="en-US" altLang="ko-KR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.</a:t>
            </a:r>
            <a:r>
              <a:rPr lang="ko-KR" altLang="en-US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화면 내역</a:t>
            </a:r>
          </a:p>
        </p:txBody>
      </p:sp>
      <p:sp>
        <p:nvSpPr>
          <p:cNvPr id="60" name="텍스트 개체 틀 12">
            <a:extLst>
              <a:ext uri="{FF2B5EF4-FFF2-40B4-BE49-F238E27FC236}">
                <a16:creationId xmlns:a16="http://schemas.microsoft.com/office/drawing/2014/main" id="{5005FF63-39B4-D59B-B901-5E367C9FD0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494" y="570841"/>
            <a:ext cx="6191339" cy="288231"/>
          </a:xfrm>
        </p:spPr>
        <p:txBody>
          <a:bodyPr/>
          <a:lstStyle/>
          <a:p>
            <a:r>
              <a:rPr lang="ko-KR" altLang="en-US" dirty="0"/>
              <a:t>메인 대시보드</a:t>
            </a:r>
          </a:p>
        </p:txBody>
      </p:sp>
      <p:sp>
        <p:nvSpPr>
          <p:cNvPr id="61" name="텍스트 개체 틀 15">
            <a:extLst>
              <a:ext uri="{FF2B5EF4-FFF2-40B4-BE49-F238E27FC236}">
                <a16:creationId xmlns:a16="http://schemas.microsoft.com/office/drawing/2014/main" id="{718D17FB-A545-A52A-E9D2-ED97A33E1AF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89395" y="238325"/>
            <a:ext cx="2808287" cy="178968"/>
          </a:xfrm>
        </p:spPr>
        <p:txBody>
          <a:bodyPr/>
          <a:lstStyle/>
          <a:p>
            <a:r>
              <a:rPr lang="ko-KR" altLang="en-US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화면정의서</a:t>
            </a:r>
          </a:p>
        </p:txBody>
      </p:sp>
      <p:sp>
        <p:nvSpPr>
          <p:cNvPr id="59" name="텍스트 개체 틀 14">
            <a:extLst>
              <a:ext uri="{FF2B5EF4-FFF2-40B4-BE49-F238E27FC236}">
                <a16:creationId xmlns:a16="http://schemas.microsoft.com/office/drawing/2014/main" id="{CF406C81-F7D8-82DE-7F1E-19163280A8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89395" y="680104"/>
            <a:ext cx="2808287" cy="178968"/>
          </a:xfrm>
        </p:spPr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/>
              <a:t> 메인 대시보드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D5F5ED98-4608-FEDB-8A8D-3E8B6A66F4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4610652"/>
              </p:ext>
            </p:extLst>
          </p:nvPr>
        </p:nvGraphicFramePr>
        <p:xfrm>
          <a:off x="369505" y="1682488"/>
          <a:ext cx="9192008" cy="13771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253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424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42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445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TABLE</a:t>
                      </a:r>
                      <a:endParaRPr lang="ko-KR" altLang="en-US" sz="10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CRUD</a:t>
                      </a:r>
                      <a:endParaRPr lang="ko-KR" altLang="en-US" sz="10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95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영문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한글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536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TB_PT_DAM_QLTWTR</a:t>
                      </a: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댐 수질데이터</a:t>
                      </a: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R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536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TB_PT_WTRPLT_QLTWTR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취수장</a:t>
                      </a:r>
                      <a:r>
                        <a:rPr lang="ko-KR" altLang="en-US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 수질데이터</a:t>
                      </a: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R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536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TB_PT_FLTPLT_QLTWTR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정수장</a:t>
                      </a:r>
                      <a:r>
                        <a:rPr lang="ko-KR" altLang="en-US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 수질데이터</a:t>
                      </a: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R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237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TB_PT_ECBT_QLTWTR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에코봇</a:t>
                      </a:r>
                      <a:r>
                        <a:rPr lang="ko-KR" altLang="en-US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 수질데이터</a:t>
                      </a: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R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C64861E2-B811-8165-369D-6C927A7055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9200615"/>
              </p:ext>
            </p:extLst>
          </p:nvPr>
        </p:nvGraphicFramePr>
        <p:xfrm>
          <a:off x="344488" y="3717032"/>
          <a:ext cx="9217025" cy="19136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0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169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i="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모듈명</a:t>
                      </a:r>
                      <a:endParaRPr lang="ko-KR" altLang="en-US" sz="9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26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WtrQltyService.java</a:t>
                      </a: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댐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취수장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정수장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에코봇</a:t>
                      </a:r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 수질 데이터를 가져오기 위한 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Service</a:t>
                      </a:r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이다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  <a:endParaRPr lang="ko-KR" altLang="en-US" sz="900" b="0" i="0" kern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Malgun Gothic" panose="020B0503020000020004" pitchFamily="34" charset="-127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26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WtrQltyServiceImpl.java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댐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취수장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정수장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에코봇</a:t>
                      </a:r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 수질 데이터를 가져오기 위한 </a:t>
                      </a:r>
                      <a:r>
                        <a:rPr lang="en-US" altLang="ko-KR" sz="900" b="0" i="0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ServiceImpl</a:t>
                      </a:r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이다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  <a:endParaRPr lang="ko-KR" altLang="en-US" sz="900" b="0" i="0" kern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Malgun Gothic" panose="020B0503020000020004" pitchFamily="34" charset="-127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26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DamQltwtrVo.java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댐 수질 데이터를 가져오기 위한 데이터 객체이다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  <a:endParaRPr lang="ko-KR" altLang="en-US" sz="900" b="0" i="0" kern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Malgun Gothic" panose="020B0503020000020004" pitchFamily="34" charset="-127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189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WtrPltQltwtrVo.java</a:t>
                      </a:r>
                      <a:endParaRPr lang="ko-KR" altLang="en-US" sz="800" b="0" i="0" kern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Malgun Gothic" panose="020B0503020000020004" pitchFamily="34" charset="-127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취수장</a:t>
                      </a:r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 수질 데이터를 가져오기 위한 데이터 객체이다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  <a:endParaRPr lang="ko-KR" altLang="en-US" sz="900" b="0" i="0" kern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Malgun Gothic" panose="020B0503020000020004" pitchFamily="34" charset="-127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26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FltpltQltwtrVo.java</a:t>
                      </a:r>
                      <a:endParaRPr lang="ko-KR" altLang="en-US" sz="800" b="0" i="0" kern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Malgun Gothic" panose="020B0503020000020004" pitchFamily="34" charset="-127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정수장</a:t>
                      </a:r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 수질 데이터를 가져오기 위한 데이터 객체이다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  <a:endParaRPr lang="ko-KR" altLang="en-US" sz="900" b="0" i="0" kern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Malgun Gothic" panose="020B0503020000020004" pitchFamily="34" charset="-127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26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EcbtQltwtrVo.java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에코봇</a:t>
                      </a:r>
                      <a:r>
                        <a:rPr lang="ko-KR" altLang="en-US" sz="8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 수질 데이터를 가져오기 위한 데이터 객체이다</a:t>
                      </a:r>
                      <a:r>
                        <a:rPr lang="en-US" altLang="ko-KR" sz="8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  <a:endParaRPr lang="ko-KR" altLang="en-US" sz="800" b="0" i="0" kern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Malgun Gothic" panose="020B0503020000020004" pitchFamily="34" charset="-127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26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WtrQlty_sql.xml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댐</a:t>
                      </a:r>
                      <a:r>
                        <a:rPr lang="en-US" altLang="ko-KR" sz="8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b="0" i="0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취수장</a:t>
                      </a:r>
                      <a:r>
                        <a:rPr lang="en-US" altLang="ko-KR" sz="8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b="0" i="0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정수장</a:t>
                      </a:r>
                      <a:r>
                        <a:rPr lang="en-US" altLang="ko-KR" sz="8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b="0" i="0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에코봇</a:t>
                      </a:r>
                      <a:r>
                        <a:rPr lang="ko-KR" altLang="en-US" sz="8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 수질 데이터를 가져오기 위한 </a:t>
                      </a:r>
                      <a:r>
                        <a:rPr lang="en-US" altLang="ko-KR" sz="8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SQL</a:t>
                      </a:r>
                      <a:r>
                        <a:rPr lang="ko-KR" altLang="en-US" sz="8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문을 정의한다</a:t>
                      </a:r>
                      <a:r>
                        <a:rPr lang="en-US" altLang="ko-KR" sz="8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A62DC04-0335-E716-053C-EB9034664284}"/>
              </a:ext>
            </a:extLst>
          </p:cNvPr>
          <p:cNvSpPr txBox="1"/>
          <p:nvPr/>
        </p:nvSpPr>
        <p:spPr>
          <a:xfrm>
            <a:off x="344489" y="1340768"/>
            <a:ext cx="1872208" cy="2880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DB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객체 정의서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73B00B-13F7-5E2B-4EA8-3B94A39BFF34}"/>
              </a:ext>
            </a:extLst>
          </p:cNvPr>
          <p:cNvSpPr txBox="1"/>
          <p:nvPr/>
        </p:nvSpPr>
        <p:spPr>
          <a:xfrm>
            <a:off x="344489" y="3429000"/>
            <a:ext cx="1872208" cy="2880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모듈 정의서</a:t>
            </a:r>
          </a:p>
        </p:txBody>
      </p:sp>
    </p:spTree>
    <p:extLst>
      <p:ext uri="{BB962C8B-B14F-4D97-AF65-F5344CB8AC3E}">
        <p14:creationId xmlns:p14="http://schemas.microsoft.com/office/powerpoint/2010/main" val="120839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텍스트 개체 틀 13">
            <a:extLst>
              <a:ext uri="{FF2B5EF4-FFF2-40B4-BE49-F238E27FC236}">
                <a16:creationId xmlns:a16="http://schemas.microsoft.com/office/drawing/2014/main" id="{4CB53163-9EB9-E7AA-9B9E-E0A7A0E7F3D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89395" y="463440"/>
            <a:ext cx="2808287" cy="178968"/>
          </a:xfrm>
        </p:spPr>
        <p:txBody>
          <a:bodyPr/>
          <a:lstStyle/>
          <a:p>
            <a:r>
              <a:rPr lang="en-US" altLang="ko-Kore-KR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Ⅲ</a:t>
            </a:r>
            <a:r>
              <a:rPr lang="en-US" altLang="ko-KR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.</a:t>
            </a:r>
            <a:r>
              <a:rPr lang="ko-KR" altLang="en-US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화면 내역</a:t>
            </a:r>
          </a:p>
        </p:txBody>
      </p:sp>
      <p:sp>
        <p:nvSpPr>
          <p:cNvPr id="60" name="텍스트 개체 틀 12">
            <a:extLst>
              <a:ext uri="{FF2B5EF4-FFF2-40B4-BE49-F238E27FC236}">
                <a16:creationId xmlns:a16="http://schemas.microsoft.com/office/drawing/2014/main" id="{5005FF63-39B4-D59B-B901-5E367C9FD0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494" y="570841"/>
            <a:ext cx="6191339" cy="288231"/>
          </a:xfrm>
        </p:spPr>
        <p:txBody>
          <a:bodyPr/>
          <a:lstStyle/>
          <a:p>
            <a:r>
              <a:rPr lang="ko-KR" altLang="en-US" dirty="0"/>
              <a:t>메인 대시보드</a:t>
            </a:r>
          </a:p>
        </p:txBody>
      </p:sp>
      <p:sp>
        <p:nvSpPr>
          <p:cNvPr id="61" name="텍스트 개체 틀 15">
            <a:extLst>
              <a:ext uri="{FF2B5EF4-FFF2-40B4-BE49-F238E27FC236}">
                <a16:creationId xmlns:a16="http://schemas.microsoft.com/office/drawing/2014/main" id="{718D17FB-A545-A52A-E9D2-ED97A33E1AF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89395" y="238325"/>
            <a:ext cx="2808287" cy="178968"/>
          </a:xfrm>
        </p:spPr>
        <p:txBody>
          <a:bodyPr/>
          <a:lstStyle/>
          <a:p>
            <a:r>
              <a:rPr lang="ko-KR" altLang="en-US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화면정의서</a:t>
            </a:r>
          </a:p>
        </p:txBody>
      </p:sp>
      <p:sp>
        <p:nvSpPr>
          <p:cNvPr id="59" name="텍스트 개체 틀 14">
            <a:extLst>
              <a:ext uri="{FF2B5EF4-FFF2-40B4-BE49-F238E27FC236}">
                <a16:creationId xmlns:a16="http://schemas.microsoft.com/office/drawing/2014/main" id="{CF406C81-F7D8-82DE-7F1E-19163280A8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89395" y="680104"/>
            <a:ext cx="2808287" cy="178968"/>
          </a:xfrm>
        </p:spPr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/>
              <a:t> 메인 대시보드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D5F5ED98-4608-FEDB-8A8D-3E8B6A66F4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3583217"/>
              </p:ext>
            </p:extLst>
          </p:nvPr>
        </p:nvGraphicFramePr>
        <p:xfrm>
          <a:off x="369505" y="1682488"/>
          <a:ext cx="9192008" cy="7130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253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424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42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445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TABLE</a:t>
                      </a:r>
                      <a:endParaRPr lang="ko-KR" altLang="en-US" sz="10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CRUD</a:t>
                      </a:r>
                      <a:endParaRPr lang="ko-KR" altLang="en-US" sz="10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95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영문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한글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536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TB_PT_DAM_OP_INFO</a:t>
                      </a: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댐 운영정보</a:t>
                      </a: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R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C64861E2-B811-8165-369D-6C927A7055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0480021"/>
              </p:ext>
            </p:extLst>
          </p:nvPr>
        </p:nvGraphicFramePr>
        <p:xfrm>
          <a:off x="344488" y="3717032"/>
          <a:ext cx="9217025" cy="1215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0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169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i="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모듈명</a:t>
                      </a:r>
                      <a:endParaRPr lang="ko-KR" altLang="en-US" sz="9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26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DamOpInfoService.java</a:t>
                      </a: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댐 운영정보를 가져오기 위한 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Service</a:t>
                      </a:r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이다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  <a:endParaRPr lang="ko-KR" altLang="en-US" sz="900" b="0" i="0" kern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Malgun Gothic" panose="020B0503020000020004" pitchFamily="34" charset="-127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26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DamOpInfoServiceImpl.java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댐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운영정보를 가져오기 위한 </a:t>
                      </a:r>
                      <a:r>
                        <a:rPr lang="en-US" altLang="ko-KR" sz="900" b="0" i="0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ServiceImpl</a:t>
                      </a:r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이다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  <a:endParaRPr lang="ko-KR" altLang="en-US" sz="900" b="0" i="0" kern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Malgun Gothic" panose="020B0503020000020004" pitchFamily="34" charset="-127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26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DamOpInfoVo.java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댐 운영정보를 가져오기 위한 데이터 객체이다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  <a:endParaRPr lang="ko-KR" altLang="en-US" sz="900" b="0" i="0" kern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Malgun Gothic" panose="020B0503020000020004" pitchFamily="34" charset="-127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189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DamOpInfo_sql.xml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댐 운영정보를 가져오기 위한 </a:t>
                      </a:r>
                      <a:r>
                        <a:rPr lang="en-US" altLang="ko-KR" sz="8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SQL</a:t>
                      </a:r>
                      <a:r>
                        <a:rPr lang="ko-KR" altLang="en-US" sz="8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문을 정의한다</a:t>
                      </a:r>
                      <a:r>
                        <a:rPr lang="en-US" altLang="ko-KR" sz="8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A62DC04-0335-E716-053C-EB9034664284}"/>
              </a:ext>
            </a:extLst>
          </p:cNvPr>
          <p:cNvSpPr txBox="1"/>
          <p:nvPr/>
        </p:nvSpPr>
        <p:spPr>
          <a:xfrm>
            <a:off x="344489" y="1340768"/>
            <a:ext cx="1872208" cy="2880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DB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객체 정의서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73B00B-13F7-5E2B-4EA8-3B94A39BFF34}"/>
              </a:ext>
            </a:extLst>
          </p:cNvPr>
          <p:cNvSpPr txBox="1"/>
          <p:nvPr/>
        </p:nvSpPr>
        <p:spPr>
          <a:xfrm>
            <a:off x="344489" y="3429000"/>
            <a:ext cx="1872208" cy="2880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모듈 정의서</a:t>
            </a:r>
          </a:p>
        </p:txBody>
      </p:sp>
    </p:spTree>
    <p:extLst>
      <p:ext uri="{BB962C8B-B14F-4D97-AF65-F5344CB8AC3E}">
        <p14:creationId xmlns:p14="http://schemas.microsoft.com/office/powerpoint/2010/main" val="3776135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텍스트 개체 틀 13">
            <a:extLst>
              <a:ext uri="{FF2B5EF4-FFF2-40B4-BE49-F238E27FC236}">
                <a16:creationId xmlns:a16="http://schemas.microsoft.com/office/drawing/2014/main" id="{4CB53163-9EB9-E7AA-9B9E-E0A7A0E7F3D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89395" y="463440"/>
            <a:ext cx="2808287" cy="178968"/>
          </a:xfrm>
        </p:spPr>
        <p:txBody>
          <a:bodyPr/>
          <a:lstStyle/>
          <a:p>
            <a:r>
              <a:rPr lang="en-US" altLang="ko-KR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Ⅱ.</a:t>
            </a:r>
            <a:r>
              <a:rPr lang="ko-KR" altLang="en-US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화면 목록</a:t>
            </a:r>
          </a:p>
        </p:txBody>
      </p:sp>
      <p:sp>
        <p:nvSpPr>
          <p:cNvPr id="60" name="텍스트 개체 틀 12">
            <a:extLst>
              <a:ext uri="{FF2B5EF4-FFF2-40B4-BE49-F238E27FC236}">
                <a16:creationId xmlns:a16="http://schemas.microsoft.com/office/drawing/2014/main" id="{5005FF63-39B4-D59B-B901-5E367C9FD0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494" y="570841"/>
            <a:ext cx="6191339" cy="288231"/>
          </a:xfrm>
        </p:spPr>
        <p:txBody>
          <a:bodyPr/>
          <a:lstStyle/>
          <a:p>
            <a:r>
              <a:rPr lang="ko-KR" altLang="en-US" dirty="0"/>
              <a:t>화면 목록</a:t>
            </a:r>
          </a:p>
        </p:txBody>
      </p:sp>
      <p:sp>
        <p:nvSpPr>
          <p:cNvPr id="61" name="텍스트 개체 틀 15">
            <a:extLst>
              <a:ext uri="{FF2B5EF4-FFF2-40B4-BE49-F238E27FC236}">
                <a16:creationId xmlns:a16="http://schemas.microsoft.com/office/drawing/2014/main" id="{718D17FB-A545-A52A-E9D2-ED97A33E1AF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89395" y="238325"/>
            <a:ext cx="2808287" cy="178968"/>
          </a:xfrm>
        </p:spPr>
        <p:txBody>
          <a:bodyPr/>
          <a:lstStyle/>
          <a:p>
            <a:r>
              <a:rPr lang="ko-KR" altLang="en-US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화면정의서</a:t>
            </a:r>
          </a:p>
        </p:txBody>
      </p:sp>
      <p:sp>
        <p:nvSpPr>
          <p:cNvPr id="59" name="텍스트 개체 틀 14">
            <a:extLst>
              <a:ext uri="{FF2B5EF4-FFF2-40B4-BE49-F238E27FC236}">
                <a16:creationId xmlns:a16="http://schemas.microsoft.com/office/drawing/2014/main" id="{CF406C81-F7D8-82DE-7F1E-19163280A8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89395" y="680104"/>
            <a:ext cx="2808287" cy="178968"/>
          </a:xfrm>
        </p:spPr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/>
              <a:t> 화면 목록</a:t>
            </a:r>
          </a:p>
        </p:txBody>
      </p:sp>
      <p:graphicFrame>
        <p:nvGraphicFramePr>
          <p:cNvPr id="6" name="Group 153">
            <a:extLst>
              <a:ext uri="{FF2B5EF4-FFF2-40B4-BE49-F238E27FC236}">
                <a16:creationId xmlns:a16="http://schemas.microsoft.com/office/drawing/2014/main" id="{8EB0ED0D-35E6-216F-0B37-F523215E83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5116808"/>
              </p:ext>
            </p:extLst>
          </p:nvPr>
        </p:nvGraphicFramePr>
        <p:xfrm>
          <a:off x="406400" y="1070321"/>
          <a:ext cx="9093199" cy="5283559"/>
        </p:xfrm>
        <a:graphic>
          <a:graphicData uri="http://schemas.openxmlformats.org/drawingml/2006/table">
            <a:tbl>
              <a:tblPr/>
              <a:tblGrid>
                <a:gridCol w="4877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46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30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782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6396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7283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4116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5303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NO</a:t>
                      </a:r>
                      <a:endParaRPr kumimoji="1" lang="ko-KR" altLang="en-US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000" marR="36000"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Level 1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000" marR="36000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Level 2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000" marR="36000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Level 3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000" marR="36000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Level 4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000" marR="36000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Level 5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000" marR="36000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화면 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ID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000" marR="36000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화면 명</a:t>
                      </a:r>
                    </a:p>
                  </a:txBody>
                  <a:tcPr marL="36000" marR="36000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67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메인 대시보드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KWPUP000000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ko-Kore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메인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대시보드</a:t>
                      </a:r>
                      <a:endParaRPr lang="ko-Kore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통합수질 모니터링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KWPUP100000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ko-Kore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통합수질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모니터링</a:t>
                      </a:r>
                      <a:endParaRPr lang="ko-Kore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919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effectLst/>
                          <a:latin typeface="+mn-ea"/>
                          <a:ea typeface="+mn-ea"/>
                        </a:rPr>
                        <a:t>3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정수장 세부 정보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KWPUP110000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정수장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세부 정보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취수장 세부 정보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 dirty="0">
                          <a:effectLst/>
                          <a:latin typeface="+mn-ea"/>
                          <a:ea typeface="+mn-ea"/>
                        </a:rPr>
                        <a:t>KWPUP120000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취수장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세부 정보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effectLst/>
                          <a:latin typeface="+mn-ea"/>
                          <a:ea typeface="+mn-ea"/>
                        </a:rPr>
                        <a:t>5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대청댐 세부 정보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ea"/>
                          <a:ea typeface="+mn-ea"/>
                        </a:rPr>
                        <a:t>KWPUP113000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대청댐 세부 정보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effectLst/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AI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기반 수질예측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 dirty="0">
                          <a:effectLst/>
                          <a:latin typeface="+mn-ea"/>
                          <a:ea typeface="+mn-ea"/>
                        </a:rPr>
                        <a:t>KWPUP200000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AI</a:t>
                      </a:r>
                      <a:r>
                        <a:rPr lang="ko-Kore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기반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수질예측</a:t>
                      </a:r>
                      <a:endParaRPr lang="ko-Kore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effectLst/>
                          <a:latin typeface="+mn-ea"/>
                          <a:ea typeface="+mn-ea"/>
                        </a:rPr>
                        <a:t>7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취수장 예측 정보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ea"/>
                          <a:ea typeface="+mn-ea"/>
                        </a:rPr>
                        <a:t>KWPUP210000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취수장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예측 정보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6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이상수질 관리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ea"/>
                          <a:ea typeface="+mn-ea"/>
                        </a:rPr>
                        <a:t>KWPUP300000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ko-Kore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이상수질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관리</a:t>
                      </a:r>
                      <a:endParaRPr lang="ko-Kore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effectLst/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이상수질 발생내역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ea"/>
                          <a:ea typeface="+mn-ea"/>
                        </a:rPr>
                        <a:t>KWPUP310000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이상수질 발생내역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effectLst/>
                          <a:latin typeface="+mn-ea"/>
                          <a:ea typeface="+mn-ea"/>
                        </a:rPr>
                        <a:t>10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이상수질 블랙리스트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ea"/>
                          <a:ea typeface="+mn-ea"/>
                        </a:rPr>
                        <a:t>KWPUP320000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이상수질 블랙리스트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effectLst/>
                          <a:latin typeface="+mn-ea"/>
                          <a:ea typeface="+mn-ea"/>
                        </a:rPr>
                        <a:t>11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이상수질 오염지역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 dirty="0">
                          <a:effectLst/>
                          <a:latin typeface="+mn-ea"/>
                          <a:ea typeface="+mn-ea"/>
                        </a:rPr>
                        <a:t>KWPUP330000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이상수질 오염지역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effectLst/>
                          <a:latin typeface="+mn-ea"/>
                          <a:ea typeface="+mn-ea"/>
                        </a:rPr>
                        <a:t>12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관리자 서비스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ea"/>
                          <a:ea typeface="+mn-ea"/>
                        </a:rPr>
                        <a:t>KWPAD000000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ko-Kore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관리자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서비스</a:t>
                      </a:r>
                      <a:endParaRPr lang="ko-Kore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effectLst/>
                          <a:latin typeface="+mn-ea"/>
                          <a:ea typeface="+mn-ea"/>
                        </a:rPr>
                        <a:t>13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통계 관리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ea"/>
                          <a:ea typeface="+mn-ea"/>
                        </a:rPr>
                        <a:t>KWPAD100000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통계 관리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effectLst/>
                          <a:latin typeface="+mn-ea"/>
                          <a:ea typeface="+mn-ea"/>
                        </a:rPr>
                        <a:t>14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QC 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관리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ea"/>
                          <a:ea typeface="+mn-ea"/>
                        </a:rPr>
                        <a:t>KWPAD200000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QC 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관리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effectLst/>
                          <a:latin typeface="+mn-ea"/>
                          <a:ea typeface="+mn-ea"/>
                        </a:rPr>
                        <a:t>15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디바이스 관리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ea"/>
                          <a:ea typeface="+mn-ea"/>
                        </a:rPr>
                        <a:t>KWPAD300000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디바이스 관리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effectLst/>
                          <a:latin typeface="+mn-ea"/>
                          <a:ea typeface="+mn-ea"/>
                        </a:rPr>
                        <a:t>16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사용자 관리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ea"/>
                          <a:ea typeface="+mn-ea"/>
                        </a:rPr>
                        <a:t>KWPAD400000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사용자 관리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5831731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effectLst/>
                          <a:latin typeface="+mn-ea"/>
                          <a:ea typeface="+mn-ea"/>
                        </a:rPr>
                        <a:t>17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이상수질 관리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ea"/>
                          <a:ea typeface="+mn-ea"/>
                        </a:rPr>
                        <a:t>KWPAD500000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ko-Kore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이상수질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관리</a:t>
                      </a:r>
                      <a:endParaRPr lang="ko-Kore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1522238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effectLst/>
                          <a:latin typeface="+mn-ea"/>
                          <a:ea typeface="+mn-ea"/>
                        </a:rPr>
                        <a:t>18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시나리오 관리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ea"/>
                          <a:ea typeface="+mn-ea"/>
                        </a:rPr>
                        <a:t>KWPAD510000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시나리오 관리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1125345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effectLst/>
                          <a:latin typeface="+mn-ea"/>
                          <a:ea typeface="+mn-ea"/>
                        </a:rPr>
                        <a:t>19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오염지역 관리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b="0" i="0" u="none" strike="noStrike">
                          <a:effectLst/>
                          <a:latin typeface="+mn-ea"/>
                          <a:ea typeface="+mn-ea"/>
                        </a:rPr>
                        <a:t>KWPAD520000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오염지역 관리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3435043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effectLst/>
                          <a:latin typeface="+mn-ea"/>
                          <a:ea typeface="+mn-ea"/>
                        </a:rPr>
                        <a:t>20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ore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50" b="0" i="0" u="none" strike="noStrike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46015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4978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텍스트 개체 틀 13">
            <a:extLst>
              <a:ext uri="{FF2B5EF4-FFF2-40B4-BE49-F238E27FC236}">
                <a16:creationId xmlns:a16="http://schemas.microsoft.com/office/drawing/2014/main" id="{4CB53163-9EB9-E7AA-9B9E-E0A7A0E7F3D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89395" y="463440"/>
            <a:ext cx="2808287" cy="178968"/>
          </a:xfrm>
        </p:spPr>
        <p:txBody>
          <a:bodyPr/>
          <a:lstStyle/>
          <a:p>
            <a:r>
              <a:rPr lang="en-US" altLang="ko-KR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Ⅱ.</a:t>
            </a:r>
            <a:r>
              <a:rPr lang="ko-KR" altLang="en-US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화면 목록</a:t>
            </a:r>
          </a:p>
        </p:txBody>
      </p:sp>
      <p:sp>
        <p:nvSpPr>
          <p:cNvPr id="60" name="텍스트 개체 틀 12">
            <a:extLst>
              <a:ext uri="{FF2B5EF4-FFF2-40B4-BE49-F238E27FC236}">
                <a16:creationId xmlns:a16="http://schemas.microsoft.com/office/drawing/2014/main" id="{5005FF63-39B4-D59B-B901-5E367C9FD0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494" y="570841"/>
            <a:ext cx="6191339" cy="288231"/>
          </a:xfrm>
        </p:spPr>
        <p:txBody>
          <a:bodyPr/>
          <a:lstStyle/>
          <a:p>
            <a:r>
              <a:rPr lang="ko-KR" altLang="en-US" dirty="0"/>
              <a:t>팝업 목록</a:t>
            </a:r>
          </a:p>
        </p:txBody>
      </p:sp>
      <p:sp>
        <p:nvSpPr>
          <p:cNvPr id="61" name="텍스트 개체 틀 15">
            <a:extLst>
              <a:ext uri="{FF2B5EF4-FFF2-40B4-BE49-F238E27FC236}">
                <a16:creationId xmlns:a16="http://schemas.microsoft.com/office/drawing/2014/main" id="{718D17FB-A545-A52A-E9D2-ED97A33E1AF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89395" y="238325"/>
            <a:ext cx="2808287" cy="178968"/>
          </a:xfrm>
        </p:spPr>
        <p:txBody>
          <a:bodyPr/>
          <a:lstStyle/>
          <a:p>
            <a:r>
              <a:rPr lang="ko-KR" altLang="en-US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화면정의서</a:t>
            </a:r>
          </a:p>
        </p:txBody>
      </p:sp>
      <p:sp>
        <p:nvSpPr>
          <p:cNvPr id="59" name="텍스트 개체 틀 14">
            <a:extLst>
              <a:ext uri="{FF2B5EF4-FFF2-40B4-BE49-F238E27FC236}">
                <a16:creationId xmlns:a16="http://schemas.microsoft.com/office/drawing/2014/main" id="{CF406C81-F7D8-82DE-7F1E-19163280A8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89395" y="680104"/>
            <a:ext cx="2808287" cy="178968"/>
          </a:xfrm>
        </p:spPr>
        <p:txBody>
          <a:bodyPr/>
          <a:lstStyle/>
          <a:p>
            <a:r>
              <a:rPr lang="en-US" altLang="ko-KR" dirty="0"/>
              <a:t>2.</a:t>
            </a:r>
            <a:r>
              <a:rPr lang="ko-KR" altLang="en-US" dirty="0"/>
              <a:t> 팝업 목록</a:t>
            </a:r>
          </a:p>
        </p:txBody>
      </p:sp>
      <p:graphicFrame>
        <p:nvGraphicFramePr>
          <p:cNvPr id="6" name="Group 153">
            <a:extLst>
              <a:ext uri="{FF2B5EF4-FFF2-40B4-BE49-F238E27FC236}">
                <a16:creationId xmlns:a16="http://schemas.microsoft.com/office/drawing/2014/main" id="{8EB0ED0D-35E6-216F-0B37-F523215E83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9177375"/>
              </p:ext>
            </p:extLst>
          </p:nvPr>
        </p:nvGraphicFramePr>
        <p:xfrm>
          <a:off x="406400" y="1153451"/>
          <a:ext cx="9093199" cy="4551097"/>
        </p:xfrm>
        <a:graphic>
          <a:graphicData uri="http://schemas.openxmlformats.org/drawingml/2006/table">
            <a:tbl>
              <a:tblPr/>
              <a:tblGrid>
                <a:gridCol w="4877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46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30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782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6396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7283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4116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5303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NO</a:t>
                      </a:r>
                      <a:endParaRPr kumimoji="1" lang="ko-KR" altLang="en-US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36000" marR="36000"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Level 1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36000" marR="36000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Level 2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36000" marR="36000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Level 3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36000" marR="36000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Level 4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36000" marR="36000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Level 5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36000" marR="36000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화면 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ID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36000" marR="36000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화면명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36000" marR="36000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67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상세 팝업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정수장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수질 상세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KWPPU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</a:t>
                      </a:r>
                      <a:r>
                        <a:rPr lang="ko-KR" alt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정수장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수질 상세 팝업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취수장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수질 상세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KWPPU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</a:t>
                      </a:r>
                      <a:r>
                        <a:rPr lang="ko-KR" alt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취수장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수질 상세 팝업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919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대청댐 수질 상세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KWPPU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대청댐 수질 상세 팝업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4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대청댐 수위 상세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KWPPU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대청댐 수위 상세 팝업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5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대청댐 유량 상세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KWPPU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대청댐 유량 상세 팝업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6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대청댐 </a:t>
                      </a:r>
                      <a:r>
                        <a:rPr lang="ko-KR" alt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에코봇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상세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KWPPU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4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대청댐 </a:t>
                      </a:r>
                      <a:r>
                        <a:rPr lang="ko-KR" alt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에코봇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상세 팝업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7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대청댐 </a:t>
                      </a:r>
                      <a:r>
                        <a:rPr lang="ko-KR" alt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드론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상세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KWPPU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5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대청댐 </a:t>
                      </a:r>
                      <a:r>
                        <a:rPr lang="ko-KR" alt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드론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상세 팝업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697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8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이상수질 대응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KWPPU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5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이상수질 대응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9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예측 수질 상세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KWPPU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6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  <a:r>
                        <a:rPr lang="en-US" altLang="ko-Kore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예측수질 상세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5831731"/>
                  </a:ext>
                </a:extLst>
              </a:tr>
              <a:tr h="244154">
                <a:tc>
                  <a:txBody>
                    <a:bodyPr/>
                    <a:lstStyle/>
                    <a:p>
                      <a:pPr algn="ctr" fontAlgn="ctr"/>
                      <a:endParaRPr lang="en-US" altLang="ko-KR" sz="1000" b="0" i="0" u="none" strike="noStrike" dirty="0"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15222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9359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DE9ECEEF-E216-5CAD-2190-FC6904A3E129}"/>
              </a:ext>
            </a:extLst>
          </p:cNvPr>
          <p:cNvSpPr/>
          <p:nvPr/>
        </p:nvSpPr>
        <p:spPr>
          <a:xfrm>
            <a:off x="3852818" y="1527907"/>
            <a:ext cx="6053182" cy="478263"/>
          </a:xfrm>
          <a:prstGeom prst="rect">
            <a:avLst/>
          </a:prstGeom>
          <a:solidFill>
            <a:srgbClr val="013A60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75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3DEC2F92-1721-4E6F-383A-B957B5F7B09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02" t="17543" b="68503"/>
          <a:stretch/>
        </p:blipFill>
        <p:spPr>
          <a:xfrm>
            <a:off x="3416079" y="1213704"/>
            <a:ext cx="6483280" cy="1054758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21DD7091-5672-BE5C-7B7C-91F8EF5CF9E0}"/>
              </a:ext>
            </a:extLst>
          </p:cNvPr>
          <p:cNvGrpSpPr/>
          <p:nvPr/>
        </p:nvGrpSpPr>
        <p:grpSpPr>
          <a:xfrm>
            <a:off x="4161178" y="1416333"/>
            <a:ext cx="1720045" cy="400110"/>
            <a:chOff x="3706604" y="2092765"/>
            <a:chExt cx="1973548" cy="41153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3A9523D-932F-FF26-9159-39123A7FE4D7}"/>
                </a:ext>
              </a:extLst>
            </p:cNvPr>
            <p:cNvSpPr txBox="1"/>
            <p:nvPr/>
          </p:nvSpPr>
          <p:spPr>
            <a:xfrm>
              <a:off x="4245533" y="2092765"/>
              <a:ext cx="1434619" cy="41153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ko-KR" altLang="en-US" sz="2000" b="1" spc="-78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9559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화면 내역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02402F9-1191-198A-89DE-8565F9D227C5}"/>
                </a:ext>
              </a:extLst>
            </p:cNvPr>
            <p:cNvSpPr txBox="1"/>
            <p:nvPr/>
          </p:nvSpPr>
          <p:spPr>
            <a:xfrm>
              <a:off x="3706604" y="2092765"/>
              <a:ext cx="494687" cy="4115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ore-KR" sz="2000" b="1" spc="-78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9559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Ⅲ</a:t>
              </a:r>
              <a:endParaRPr lang="ko-KR" altLang="en-US" sz="2000" b="1" spc="-78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9559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B7F6504F-103A-D4A8-89C5-B20EC358C3A0}"/>
              </a:ext>
            </a:extLst>
          </p:cNvPr>
          <p:cNvSpPr txBox="1"/>
          <p:nvPr/>
        </p:nvSpPr>
        <p:spPr>
          <a:xfrm>
            <a:off x="4792417" y="2008424"/>
            <a:ext cx="4451336" cy="983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457200" latinLnBrk="0">
              <a:lnSpc>
                <a:spcPct val="125000"/>
              </a:lnSpc>
              <a:buAutoNum type="arabicPeriod"/>
            </a:pPr>
            <a:r>
              <a:rPr lang="ko-KR" altLang="en-US" sz="1600" b="1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대시보드</a:t>
            </a:r>
            <a:endParaRPr lang="en-US" altLang="ko-KR" sz="1600" b="1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 defTabSz="457200" latinLnBrk="0">
              <a:lnSpc>
                <a:spcPct val="125000"/>
              </a:lnSpc>
              <a:buAutoNum type="arabicPeriod"/>
            </a:pPr>
            <a:r>
              <a:rPr lang="ko-KR" altLang="en-US" sz="1600" b="1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관리자 서비스</a:t>
            </a:r>
            <a:endParaRPr lang="en-US" altLang="ko-KR" sz="1600" b="1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 defTabSz="457200" latinLnBrk="0">
              <a:lnSpc>
                <a:spcPct val="125000"/>
              </a:lnSpc>
              <a:buAutoNum type="arabicPeriod"/>
            </a:pPr>
            <a:r>
              <a:rPr lang="ko-KR" altLang="en-US" sz="1600" b="1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white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상세 팝업</a:t>
            </a:r>
            <a:endParaRPr lang="en-US" altLang="ko-KR" sz="1600" b="1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white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7094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텍스트 개체 틀 13">
            <a:extLst>
              <a:ext uri="{FF2B5EF4-FFF2-40B4-BE49-F238E27FC236}">
                <a16:creationId xmlns:a16="http://schemas.microsoft.com/office/drawing/2014/main" id="{4CB53163-9EB9-E7AA-9B9E-E0A7A0E7F3D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89395" y="463440"/>
            <a:ext cx="2808287" cy="178968"/>
          </a:xfrm>
        </p:spPr>
        <p:txBody>
          <a:bodyPr/>
          <a:lstStyle/>
          <a:p>
            <a:r>
              <a:rPr lang="en-US" altLang="ko-Kore-KR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Ⅲ</a:t>
            </a:r>
            <a:r>
              <a:rPr lang="en-US" altLang="ko-KR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.</a:t>
            </a:r>
            <a:r>
              <a:rPr lang="ko-KR" altLang="en-US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화면 내역</a:t>
            </a:r>
          </a:p>
        </p:txBody>
      </p:sp>
      <p:sp>
        <p:nvSpPr>
          <p:cNvPr id="60" name="텍스트 개체 틀 12">
            <a:extLst>
              <a:ext uri="{FF2B5EF4-FFF2-40B4-BE49-F238E27FC236}">
                <a16:creationId xmlns:a16="http://schemas.microsoft.com/office/drawing/2014/main" id="{5005FF63-39B4-D59B-B901-5E367C9FD0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494" y="570841"/>
            <a:ext cx="6191339" cy="288231"/>
          </a:xfrm>
        </p:spPr>
        <p:txBody>
          <a:bodyPr/>
          <a:lstStyle/>
          <a:p>
            <a:r>
              <a:rPr lang="ko-KR" altLang="en-US" dirty="0"/>
              <a:t>메인 대시보드</a:t>
            </a:r>
          </a:p>
        </p:txBody>
      </p:sp>
      <p:sp>
        <p:nvSpPr>
          <p:cNvPr id="61" name="텍스트 개체 틀 15">
            <a:extLst>
              <a:ext uri="{FF2B5EF4-FFF2-40B4-BE49-F238E27FC236}">
                <a16:creationId xmlns:a16="http://schemas.microsoft.com/office/drawing/2014/main" id="{718D17FB-A545-A52A-E9D2-ED97A33E1AF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89395" y="238325"/>
            <a:ext cx="2808287" cy="178968"/>
          </a:xfrm>
        </p:spPr>
        <p:txBody>
          <a:bodyPr/>
          <a:lstStyle/>
          <a:p>
            <a:r>
              <a:rPr lang="ko-KR" altLang="en-US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화면정의서</a:t>
            </a:r>
          </a:p>
        </p:txBody>
      </p:sp>
      <p:sp>
        <p:nvSpPr>
          <p:cNvPr id="59" name="텍스트 개체 틀 14">
            <a:extLst>
              <a:ext uri="{FF2B5EF4-FFF2-40B4-BE49-F238E27FC236}">
                <a16:creationId xmlns:a16="http://schemas.microsoft.com/office/drawing/2014/main" id="{CF406C81-F7D8-82DE-7F1E-19163280A8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89395" y="680104"/>
            <a:ext cx="2808287" cy="178968"/>
          </a:xfrm>
        </p:spPr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/>
              <a:t> 메인 대시보드</a:t>
            </a: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97374D5C-1013-2BD2-0D4D-6E2A09B8890F}"/>
              </a:ext>
            </a:extLst>
          </p:cNvPr>
          <p:cNvSpPr/>
          <p:nvPr/>
        </p:nvSpPr>
        <p:spPr>
          <a:xfrm>
            <a:off x="4895652" y="2276872"/>
            <a:ext cx="2431105" cy="280820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5EEBD9CD-333B-E987-F61D-1756CC737333}"/>
              </a:ext>
            </a:extLst>
          </p:cNvPr>
          <p:cNvSpPr/>
          <p:nvPr/>
        </p:nvSpPr>
        <p:spPr>
          <a:xfrm>
            <a:off x="629628" y="2281112"/>
            <a:ext cx="4440453" cy="2801392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대청수계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개요도</a:t>
            </a:r>
            <a:endParaRPr lang="en-US" altLang="ko-KR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댐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취수장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정수장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aphicFrame>
        <p:nvGraphicFramePr>
          <p:cNvPr id="89" name="Group 153">
            <a:extLst>
              <a:ext uri="{FF2B5EF4-FFF2-40B4-BE49-F238E27FC236}">
                <a16:creationId xmlns:a16="http://schemas.microsoft.com/office/drawing/2014/main" id="{4C83C627-E88B-3DCF-3D39-FFBC2123B4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9902253"/>
              </p:ext>
            </p:extLst>
          </p:nvPr>
        </p:nvGraphicFramePr>
        <p:xfrm>
          <a:off x="486975" y="1195590"/>
          <a:ext cx="8949183" cy="5044706"/>
        </p:xfrm>
        <a:graphic>
          <a:graphicData uri="http://schemas.openxmlformats.org/drawingml/2006/table">
            <a:tbl>
              <a:tblPr/>
              <a:tblGrid>
                <a:gridCol w="8468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861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0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5522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4517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화면</a:t>
                      </a:r>
                      <a:r>
                        <a:rPr kumimoji="1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ID</a:t>
                      </a:r>
                      <a:endParaRPr kumimoji="1" lang="ko-KR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KWPUP000000</a:t>
                      </a: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화면명</a:t>
                      </a:r>
                      <a:endParaRPr kumimoji="1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메인 대시보드</a:t>
                      </a: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735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네비게이션</a:t>
                      </a:r>
                      <a:endParaRPr kumimoji="1" lang="ko-KR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메인</a:t>
                      </a: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화면개요</a:t>
                      </a:r>
                      <a:endParaRPr kumimoji="1" lang="ko-KR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ko-KR" altLang="en-US" sz="1000" dirty="0">
                          <a:effectLst/>
                          <a:latin typeface="맑은 고딕" pitchFamily="50" charset="-127"/>
                          <a:ea typeface="+mn-ea"/>
                        </a:rPr>
                        <a:t>사용자 포털 메인 대시보드</a:t>
                      </a:r>
                      <a:r>
                        <a:rPr lang="en-US" altLang="ko-KR" sz="1000" dirty="0">
                          <a:effectLst/>
                          <a:latin typeface="맑은 고딕" pitchFamily="50" charset="-127"/>
                          <a:ea typeface="+mn-ea"/>
                        </a:rPr>
                        <a:t> – </a:t>
                      </a:r>
                      <a:r>
                        <a:rPr lang="ko-KR" altLang="en-US" sz="1000" dirty="0">
                          <a:effectLst/>
                          <a:latin typeface="맑은 고딕" pitchFamily="50" charset="-127"/>
                          <a:ea typeface="+mn-ea"/>
                        </a:rPr>
                        <a:t>정보 영역</a:t>
                      </a:r>
                      <a:endParaRPr lang="ko-KR" altLang="ko-KR" sz="1000" dirty="0">
                        <a:effectLst/>
                        <a:latin typeface="맑은 고딕" pitchFamily="50" charset="-127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13156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0" name="Group 226">
            <a:extLst>
              <a:ext uri="{FF2B5EF4-FFF2-40B4-BE49-F238E27FC236}">
                <a16:creationId xmlns:a16="http://schemas.microsoft.com/office/drawing/2014/main" id="{CD813F1F-4FB0-C32E-E523-DA95B8426C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4052224"/>
              </p:ext>
            </p:extLst>
          </p:nvPr>
        </p:nvGraphicFramePr>
        <p:xfrm>
          <a:off x="7393862" y="1938165"/>
          <a:ext cx="2016224" cy="1502116"/>
        </p:xfrm>
        <a:graphic>
          <a:graphicData uri="http://schemas.openxmlformats.org/drawingml/2006/table">
            <a:tbl>
              <a:tblPr/>
              <a:tblGrid>
                <a:gridCol w="971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9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*</a:t>
                      </a:r>
                    </a:p>
                  </a:txBody>
                  <a:tcPr marL="0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사용자 포털 메인 대시보드 정보 영역</a:t>
                      </a:r>
                      <a:endParaRPr kumimoji="1" lang="en-US" altLang="ko-KR" sz="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51751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1</a:t>
                      </a:r>
                    </a:p>
                  </a:txBody>
                  <a:tcPr marL="0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상단 정보 및 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GNB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영역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51751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2</a:t>
                      </a:r>
                    </a:p>
                  </a:txBody>
                  <a:tcPr marL="0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대청수계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개요도 및 팝업 영역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51751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3</a:t>
                      </a:r>
                    </a:p>
                  </a:txBody>
                  <a:tcPr marL="0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선택 지역 세부 정보 영역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51751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4</a:t>
                      </a:r>
                    </a:p>
                  </a:txBody>
                  <a:tcPr marL="0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대청댐 정보 영역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51751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7194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5</a:t>
                      </a:r>
                    </a:p>
                  </a:txBody>
                  <a:tcPr marL="0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51751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213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#</a:t>
                      </a:r>
                    </a:p>
                  </a:txBody>
                  <a:tcPr marL="0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51751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91" name="직사각형 90">
            <a:extLst>
              <a:ext uri="{FF2B5EF4-FFF2-40B4-BE49-F238E27FC236}">
                <a16:creationId xmlns:a16="http://schemas.microsoft.com/office/drawing/2014/main" id="{A41603C8-83A4-C70D-53BB-A0849E7BE822}"/>
              </a:ext>
            </a:extLst>
          </p:cNvPr>
          <p:cNvSpPr/>
          <p:nvPr/>
        </p:nvSpPr>
        <p:spPr>
          <a:xfrm>
            <a:off x="629631" y="2283090"/>
            <a:ext cx="6689333" cy="38864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CDBA4577-ECF0-F8D2-C2CE-A9CB2849A8B4}"/>
              </a:ext>
            </a:extLst>
          </p:cNvPr>
          <p:cNvSpPr/>
          <p:nvPr/>
        </p:nvSpPr>
        <p:spPr>
          <a:xfrm>
            <a:off x="632986" y="5082505"/>
            <a:ext cx="2191692" cy="1089018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C51FFA65-FE9F-A58E-E57F-E66B5E0110C0}"/>
              </a:ext>
            </a:extLst>
          </p:cNvPr>
          <p:cNvSpPr/>
          <p:nvPr/>
        </p:nvSpPr>
        <p:spPr>
          <a:xfrm>
            <a:off x="2824678" y="5085077"/>
            <a:ext cx="2247911" cy="1089018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FC925732-97FF-EF44-32A7-FDB1DB7E31E0}"/>
              </a:ext>
            </a:extLst>
          </p:cNvPr>
          <p:cNvSpPr/>
          <p:nvPr/>
        </p:nvSpPr>
        <p:spPr>
          <a:xfrm>
            <a:off x="630298" y="2030726"/>
            <a:ext cx="6696459" cy="25855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8DDF577D-6D62-A583-53F1-E8F562C5A823}"/>
              </a:ext>
            </a:extLst>
          </p:cNvPr>
          <p:cNvSpPr/>
          <p:nvPr/>
        </p:nvSpPr>
        <p:spPr>
          <a:xfrm>
            <a:off x="629628" y="2031788"/>
            <a:ext cx="1512167" cy="257497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로고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FC85D3D-6614-E6B8-4843-EDC13FC243E3}"/>
              </a:ext>
            </a:extLst>
          </p:cNvPr>
          <p:cNvSpPr txBox="1"/>
          <p:nvPr/>
        </p:nvSpPr>
        <p:spPr>
          <a:xfrm>
            <a:off x="2141795" y="2039514"/>
            <a:ext cx="218842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900" dirty="0">
                <a:latin typeface="Malgun Gothic" panose="020B0503020000020004" pitchFamily="34" charset="-127"/>
              </a:rPr>
              <a:t>청주</a:t>
            </a:r>
            <a:r>
              <a:rPr kumimoji="1" lang="en-US" altLang="ko-Kore-KR" sz="900" dirty="0">
                <a:latin typeface="Malgun Gothic" panose="020B0503020000020004" pitchFamily="34" charset="-127"/>
              </a:rPr>
              <a:t>(</a:t>
            </a:r>
            <a:r>
              <a:rPr kumimoji="1" lang="ko-KR" altLang="en-US" sz="900" dirty="0">
                <a:latin typeface="Malgun Gothic" panose="020B0503020000020004" pitchFamily="34" charset="-127"/>
              </a:rPr>
              <a:t>정</a:t>
            </a:r>
            <a:r>
              <a:rPr kumimoji="1" lang="en-US" altLang="ko-KR" sz="900" dirty="0">
                <a:latin typeface="Malgun Gothic" panose="020B0503020000020004" pitchFamily="34" charset="-127"/>
              </a:rPr>
              <a:t>)</a:t>
            </a:r>
            <a:r>
              <a:rPr kumimoji="1" lang="ko-KR" altLang="en-US" sz="900" dirty="0">
                <a:latin typeface="Malgun Gothic" panose="020B0503020000020004" pitchFamily="34" charset="-127"/>
              </a:rPr>
              <a:t> </a:t>
            </a:r>
            <a:r>
              <a:rPr kumimoji="1" lang="en-US" altLang="ko-KR" sz="900" dirty="0">
                <a:latin typeface="Malgun Gothic" panose="020B0503020000020004" pitchFamily="34" charset="-127"/>
              </a:rPr>
              <a:t>|</a:t>
            </a:r>
            <a:r>
              <a:rPr kumimoji="1" lang="ko-KR" altLang="en-US" sz="900" dirty="0">
                <a:latin typeface="Malgun Gothic" panose="020B0503020000020004" pitchFamily="34" charset="-127"/>
              </a:rPr>
              <a:t> 접속시간 </a:t>
            </a:r>
            <a:r>
              <a:rPr kumimoji="1" lang="en-US" altLang="ko-KR" sz="900" dirty="0">
                <a:latin typeface="Malgun Gothic" panose="020B0503020000020004" pitchFamily="34" charset="-127"/>
              </a:rPr>
              <a:t>:</a:t>
            </a:r>
            <a:r>
              <a:rPr kumimoji="1" lang="ko-KR" altLang="en-US" sz="900" dirty="0">
                <a:latin typeface="Malgun Gothic" panose="020B0503020000020004" pitchFamily="34" charset="-127"/>
              </a:rPr>
              <a:t> </a:t>
            </a:r>
            <a:r>
              <a:rPr kumimoji="1" lang="en-US" altLang="ko-KR" sz="900" dirty="0">
                <a:latin typeface="Malgun Gothic" panose="020B0503020000020004" pitchFamily="34" charset="-127"/>
              </a:rPr>
              <a:t>2022.08.10,</a:t>
            </a:r>
            <a:r>
              <a:rPr kumimoji="1" lang="ko-KR" altLang="en-US" sz="900" dirty="0">
                <a:latin typeface="Malgun Gothic" panose="020B0503020000020004" pitchFamily="34" charset="-127"/>
              </a:rPr>
              <a:t> </a:t>
            </a:r>
            <a:r>
              <a:rPr kumimoji="1" lang="en-US" altLang="ko-KR" sz="900" dirty="0">
                <a:latin typeface="Malgun Gothic" panose="020B0503020000020004" pitchFamily="34" charset="-127"/>
              </a:rPr>
              <a:t>14:20</a:t>
            </a:r>
            <a:endParaRPr kumimoji="1" lang="ko-Kore-KR" altLang="en-US" sz="900" dirty="0">
              <a:latin typeface="Malgun Gothic" panose="020B0503020000020004" pitchFamily="34" charset="-127"/>
            </a:endParaRPr>
          </a:p>
        </p:txBody>
      </p:sp>
      <p:grpSp>
        <p:nvGrpSpPr>
          <p:cNvPr id="97" name="그룹 96">
            <a:extLst>
              <a:ext uri="{FF2B5EF4-FFF2-40B4-BE49-F238E27FC236}">
                <a16:creationId xmlns:a16="http://schemas.microsoft.com/office/drawing/2014/main" id="{B5829B92-491D-E82F-8BD0-329EF92714E7}"/>
              </a:ext>
            </a:extLst>
          </p:cNvPr>
          <p:cNvGrpSpPr/>
          <p:nvPr/>
        </p:nvGrpSpPr>
        <p:grpSpPr>
          <a:xfrm>
            <a:off x="5071283" y="2277133"/>
            <a:ext cx="2257982" cy="945071"/>
            <a:chOff x="7010895" y="2265333"/>
            <a:chExt cx="2257982" cy="945071"/>
          </a:xfrm>
        </p:grpSpPr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36A08F70-1D87-93E0-A849-EB5FE6B0384C}"/>
                </a:ext>
              </a:extLst>
            </p:cNvPr>
            <p:cNvSpPr/>
            <p:nvPr/>
          </p:nvSpPr>
          <p:spPr>
            <a:xfrm>
              <a:off x="7010895" y="2265333"/>
              <a:ext cx="2257982" cy="94507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FC6E154F-684F-D5AE-E9F4-BA1C2337A549}"/>
                </a:ext>
              </a:extLst>
            </p:cNvPr>
            <p:cNvSpPr txBox="1"/>
            <p:nvPr/>
          </p:nvSpPr>
          <p:spPr>
            <a:xfrm>
              <a:off x="7015467" y="2270346"/>
              <a:ext cx="63350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700" dirty="0">
                  <a:latin typeface="Malgun Gothic" panose="020B0503020000020004" pitchFamily="34" charset="-127"/>
                </a:rPr>
                <a:t>청주정수장</a:t>
              </a:r>
              <a:endParaRPr kumimoji="1" lang="ko-Kore-KR" altLang="en-US" sz="700" dirty="0">
                <a:latin typeface="Malgun Gothic" panose="020B0503020000020004" pitchFamily="34" charset="-127"/>
              </a:endParaRPr>
            </a:p>
          </p:txBody>
        </p:sp>
        <p:sp>
          <p:nvSpPr>
            <p:cNvPr id="100" name="타원 99">
              <a:extLst>
                <a:ext uri="{FF2B5EF4-FFF2-40B4-BE49-F238E27FC236}">
                  <a16:creationId xmlns:a16="http://schemas.microsoft.com/office/drawing/2014/main" id="{254E7775-6608-36D5-0EFA-603C7C2CB033}"/>
                </a:ext>
              </a:extLst>
            </p:cNvPr>
            <p:cNvSpPr/>
            <p:nvPr/>
          </p:nvSpPr>
          <p:spPr>
            <a:xfrm>
              <a:off x="7172857" y="2541528"/>
              <a:ext cx="472871" cy="4730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ko-KR" altLang="en-US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날씨</a:t>
              </a:r>
              <a:endPara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  <a:p>
              <a:pPr algn="ctr"/>
              <a:r>
                <a:rPr lang="ko-KR" altLang="en-US" sz="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픽토그램</a:t>
              </a:r>
              <a:endPara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01" name="직사각형 100">
              <a:extLst>
                <a:ext uri="{FF2B5EF4-FFF2-40B4-BE49-F238E27FC236}">
                  <a16:creationId xmlns:a16="http://schemas.microsoft.com/office/drawing/2014/main" id="{CCCEA4B9-FFB8-5B7D-29E7-C7C0A4602B20}"/>
                </a:ext>
              </a:extLst>
            </p:cNvPr>
            <p:cNvSpPr/>
            <p:nvPr/>
          </p:nvSpPr>
          <p:spPr>
            <a:xfrm>
              <a:off x="7770815" y="2523893"/>
              <a:ext cx="1358649" cy="4730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기상 정보</a:t>
              </a:r>
              <a:endPara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  <a:p>
              <a:pPr algn="ctr"/>
              <a:r>
                <a:rPr lang="en-US" altLang="ko-KR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(</a:t>
              </a:r>
              <a:r>
                <a:rPr lang="ko-KR" altLang="en-US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온도</a:t>
              </a:r>
              <a:r>
                <a:rPr lang="en-US" altLang="ko-KR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,</a:t>
              </a:r>
              <a:r>
                <a:rPr lang="ko-KR" altLang="en-US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 바람</a:t>
              </a:r>
              <a:r>
                <a:rPr lang="en-US" altLang="ko-KR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,</a:t>
              </a:r>
              <a:r>
                <a:rPr lang="ko-KR" altLang="en-US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 습도</a:t>
              </a:r>
              <a:r>
                <a:rPr lang="en-US" altLang="ko-KR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)</a:t>
              </a:r>
              <a:endPara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86CFB79D-6E8C-5A34-2604-F741565BC424}"/>
              </a:ext>
            </a:extLst>
          </p:cNvPr>
          <p:cNvSpPr/>
          <p:nvPr/>
        </p:nvSpPr>
        <p:spPr>
          <a:xfrm>
            <a:off x="5066268" y="3224777"/>
            <a:ext cx="2257982" cy="1848498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7BAA029-FD39-625F-51F8-C74A4CBCFCB0}"/>
              </a:ext>
            </a:extLst>
          </p:cNvPr>
          <p:cNvSpPr txBox="1"/>
          <p:nvPr/>
        </p:nvSpPr>
        <p:spPr>
          <a:xfrm>
            <a:off x="5068302" y="3225037"/>
            <a:ext cx="110318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700" dirty="0">
                <a:latin typeface="Malgun Gothic" panose="020B0503020000020004" pitchFamily="34" charset="-127"/>
              </a:rPr>
              <a:t>실시간 수질정보</a:t>
            </a:r>
            <a:endParaRPr kumimoji="1" lang="en-US" altLang="ko-KR" sz="700" dirty="0">
              <a:latin typeface="Malgun Gothic" panose="020B0503020000020004" pitchFamily="34" charset="-127"/>
            </a:endParaRPr>
          </a:p>
          <a:p>
            <a:r>
              <a:rPr kumimoji="1" lang="ko-KR" altLang="en-US" sz="600" dirty="0">
                <a:latin typeface="Malgun Gothic" panose="020B0503020000020004" pitchFamily="34" charset="-127"/>
              </a:rPr>
              <a:t>조회시각 </a:t>
            </a:r>
            <a:r>
              <a:rPr kumimoji="1" lang="en-US" altLang="ko-KR" sz="600" dirty="0">
                <a:latin typeface="Malgun Gothic" panose="020B0503020000020004" pitchFamily="34" charset="-127"/>
              </a:rPr>
              <a:t>2022.8.10</a:t>
            </a:r>
            <a:r>
              <a:rPr kumimoji="1" lang="ko-KR" altLang="en-US" sz="600" dirty="0">
                <a:latin typeface="Malgun Gothic" panose="020B0503020000020004" pitchFamily="34" charset="-127"/>
              </a:rPr>
              <a:t> </a:t>
            </a:r>
            <a:r>
              <a:rPr kumimoji="1" lang="en-US" altLang="ko-KR" sz="600" dirty="0">
                <a:latin typeface="Malgun Gothic" panose="020B0503020000020004" pitchFamily="34" charset="-127"/>
              </a:rPr>
              <a:t>| 14:20</a:t>
            </a:r>
          </a:p>
          <a:p>
            <a:r>
              <a:rPr kumimoji="1" lang="ko-KR" altLang="en-US" sz="600" dirty="0">
                <a:latin typeface="Malgun Gothic" panose="020B0503020000020004" pitchFamily="34" charset="-127"/>
              </a:rPr>
              <a:t>계측시각 </a:t>
            </a:r>
            <a:r>
              <a:rPr kumimoji="1" lang="en-US" altLang="ko-KR" sz="600" dirty="0">
                <a:latin typeface="Malgun Gothic" panose="020B0503020000020004" pitchFamily="34" charset="-127"/>
              </a:rPr>
              <a:t>2022.8.10</a:t>
            </a:r>
            <a:r>
              <a:rPr kumimoji="1" lang="ko-KR" altLang="en-US" sz="600" dirty="0">
                <a:latin typeface="Malgun Gothic" panose="020B0503020000020004" pitchFamily="34" charset="-127"/>
              </a:rPr>
              <a:t> </a:t>
            </a:r>
            <a:r>
              <a:rPr kumimoji="1" lang="en-US" altLang="ko-KR" sz="600" dirty="0">
                <a:latin typeface="Malgun Gothic" panose="020B0503020000020004" pitchFamily="34" charset="-127"/>
              </a:rPr>
              <a:t>|</a:t>
            </a:r>
            <a:r>
              <a:rPr kumimoji="1" lang="ko-KR" altLang="en-US" sz="600" dirty="0">
                <a:latin typeface="Malgun Gothic" panose="020B0503020000020004" pitchFamily="34" charset="-127"/>
              </a:rPr>
              <a:t> </a:t>
            </a:r>
            <a:r>
              <a:rPr kumimoji="1" lang="en-US" altLang="ko-KR" sz="600" dirty="0">
                <a:latin typeface="Malgun Gothic" panose="020B0503020000020004" pitchFamily="34" charset="-127"/>
              </a:rPr>
              <a:t>14:19</a:t>
            </a:r>
            <a:endParaRPr kumimoji="1" lang="ko-Kore-KR" altLang="en-US" sz="700" dirty="0">
              <a:latin typeface="Malgun Gothic" panose="020B0503020000020004" pitchFamily="34" charset="-127"/>
            </a:endParaRPr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47485ADE-6895-0079-AC82-59E47E4F15B6}"/>
              </a:ext>
            </a:extLst>
          </p:cNvPr>
          <p:cNvSpPr/>
          <p:nvPr/>
        </p:nvSpPr>
        <p:spPr>
          <a:xfrm>
            <a:off x="5072589" y="5082504"/>
            <a:ext cx="2250122" cy="1089018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05" name="모서리가 둥근 직사각형 576">
            <a:extLst>
              <a:ext uri="{FF2B5EF4-FFF2-40B4-BE49-F238E27FC236}">
                <a16:creationId xmlns:a16="http://schemas.microsoft.com/office/drawing/2014/main" id="{B1D52BEA-4683-8E74-6513-B7806D46B023}"/>
              </a:ext>
            </a:extLst>
          </p:cNvPr>
          <p:cNvSpPr/>
          <p:nvPr/>
        </p:nvSpPr>
        <p:spPr>
          <a:xfrm>
            <a:off x="6570633" y="3290082"/>
            <a:ext cx="691387" cy="15225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상세 보기</a:t>
            </a:r>
          </a:p>
        </p:txBody>
      </p:sp>
      <p:pic>
        <p:nvPicPr>
          <p:cNvPr id="106" name="그림 105">
            <a:extLst>
              <a:ext uri="{FF2B5EF4-FFF2-40B4-BE49-F238E27FC236}">
                <a16:creationId xmlns:a16="http://schemas.microsoft.com/office/drawing/2014/main" id="{C281AD7B-8B3E-4C8E-A3AC-BA38C09EF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356" y="2557073"/>
            <a:ext cx="3724099" cy="2171310"/>
          </a:xfrm>
          <a:prstGeom prst="rect">
            <a:avLst/>
          </a:prstGeom>
        </p:spPr>
      </p:pic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DFC1B767-4D5E-164B-4305-8B0A62D8C3BC}"/>
              </a:ext>
            </a:extLst>
          </p:cNvPr>
          <p:cNvSpPr/>
          <p:nvPr/>
        </p:nvSpPr>
        <p:spPr>
          <a:xfrm>
            <a:off x="4893145" y="2276872"/>
            <a:ext cx="2425820" cy="2800170"/>
          </a:xfrm>
          <a:prstGeom prst="rect">
            <a:avLst/>
          </a:prstGeom>
          <a:noFill/>
          <a:ln w="127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Malgun Gothic" panose="020B0503020000020004" pitchFamily="34" charset="-127"/>
            </a:endParaRP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43CD0E4A-0720-BD70-478B-5BD03D582AE0}"/>
              </a:ext>
            </a:extLst>
          </p:cNvPr>
          <p:cNvSpPr/>
          <p:nvPr/>
        </p:nvSpPr>
        <p:spPr>
          <a:xfrm>
            <a:off x="627122" y="5074188"/>
            <a:ext cx="6699636" cy="1138730"/>
          </a:xfrm>
          <a:prstGeom prst="rect">
            <a:avLst/>
          </a:prstGeom>
          <a:noFill/>
          <a:ln w="127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Malgun Gothic" panose="020B0503020000020004" pitchFamily="34" charset="-127"/>
            </a:endParaRP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C94725D4-6B83-570A-9AD2-538866AD95EA}"/>
              </a:ext>
            </a:extLst>
          </p:cNvPr>
          <p:cNvSpPr/>
          <p:nvPr/>
        </p:nvSpPr>
        <p:spPr>
          <a:xfrm>
            <a:off x="627121" y="2039514"/>
            <a:ext cx="6699636" cy="244563"/>
          </a:xfrm>
          <a:prstGeom prst="rect">
            <a:avLst/>
          </a:prstGeom>
          <a:noFill/>
          <a:ln w="127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Malgun Gothic" panose="020B0503020000020004" pitchFamily="34" charset="-127"/>
            </a:endParaRPr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EB148A28-CF1A-CD62-273B-49DE63FB1E9F}"/>
              </a:ext>
            </a:extLst>
          </p:cNvPr>
          <p:cNvSpPr/>
          <p:nvPr/>
        </p:nvSpPr>
        <p:spPr>
          <a:xfrm>
            <a:off x="5745345" y="2073268"/>
            <a:ext cx="486983" cy="160583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예측수질</a:t>
            </a:r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54CD23DB-9B15-913F-7737-1A518C4C0B98}"/>
              </a:ext>
            </a:extLst>
          </p:cNvPr>
          <p:cNvSpPr/>
          <p:nvPr/>
        </p:nvSpPr>
        <p:spPr>
          <a:xfrm>
            <a:off x="6273156" y="2073268"/>
            <a:ext cx="486982" cy="160583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이상수질</a:t>
            </a:r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085C2326-FF18-3A89-7D00-0987F4724536}"/>
              </a:ext>
            </a:extLst>
          </p:cNvPr>
          <p:cNvSpPr/>
          <p:nvPr/>
        </p:nvSpPr>
        <p:spPr>
          <a:xfrm>
            <a:off x="6800966" y="2073268"/>
            <a:ext cx="486982" cy="160583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관리자</a:t>
            </a:r>
          </a:p>
        </p:txBody>
      </p:sp>
      <p:pic>
        <p:nvPicPr>
          <p:cNvPr id="113" name="그래픽 112">
            <a:extLst>
              <a:ext uri="{FF2B5EF4-FFF2-40B4-BE49-F238E27FC236}">
                <a16:creationId xmlns:a16="http://schemas.microsoft.com/office/drawing/2014/main" id="{A2F72F79-058E-E437-2287-89CE25C59DA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356774" y="5617820"/>
            <a:ext cx="484285" cy="484285"/>
          </a:xfrm>
          <a:prstGeom prst="rect">
            <a:avLst/>
          </a:prstGeom>
        </p:spPr>
      </p:pic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3ACC4E3D-0205-A499-BE85-DEA200B1AF37}"/>
              </a:ext>
            </a:extLst>
          </p:cNvPr>
          <p:cNvSpPr/>
          <p:nvPr/>
        </p:nvSpPr>
        <p:spPr>
          <a:xfrm rot="10800000">
            <a:off x="5156313" y="5565168"/>
            <a:ext cx="144552" cy="519328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&gt;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115" name="그래픽 114">
            <a:extLst>
              <a:ext uri="{FF2B5EF4-FFF2-40B4-BE49-F238E27FC236}">
                <a16:creationId xmlns:a16="http://schemas.microsoft.com/office/drawing/2014/main" id="{3741AC05-519F-61AF-BB71-A42FB98CB58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996446" y="5617818"/>
            <a:ext cx="484285" cy="484285"/>
          </a:xfrm>
          <a:prstGeom prst="rect">
            <a:avLst/>
          </a:prstGeom>
        </p:spPr>
      </p:pic>
      <p:pic>
        <p:nvPicPr>
          <p:cNvPr id="116" name="그래픽 115">
            <a:extLst>
              <a:ext uri="{FF2B5EF4-FFF2-40B4-BE49-F238E27FC236}">
                <a16:creationId xmlns:a16="http://schemas.microsoft.com/office/drawing/2014/main" id="{2E9835FC-ED1B-83CF-72F5-EA0E671F8A7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6591519" y="5617818"/>
            <a:ext cx="484285" cy="484285"/>
          </a:xfrm>
          <a:prstGeom prst="rect">
            <a:avLst/>
          </a:prstGeom>
        </p:spPr>
      </p:pic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C73509E7-4071-D9F8-C230-0285B938536A}"/>
              </a:ext>
            </a:extLst>
          </p:cNvPr>
          <p:cNvSpPr/>
          <p:nvPr/>
        </p:nvSpPr>
        <p:spPr>
          <a:xfrm>
            <a:off x="5350632" y="5500790"/>
            <a:ext cx="480571" cy="128744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</a:t>
            </a:r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월</a:t>
            </a:r>
            <a:r>
              <a: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</a:t>
            </a:r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일</a:t>
            </a:r>
          </a:p>
        </p:txBody>
      </p: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4A665770-843F-B7F8-8ADC-468D753FA080}"/>
              </a:ext>
            </a:extLst>
          </p:cNvPr>
          <p:cNvSpPr/>
          <p:nvPr/>
        </p:nvSpPr>
        <p:spPr>
          <a:xfrm>
            <a:off x="5990303" y="5500789"/>
            <a:ext cx="480571" cy="128744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</a:t>
            </a:r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월</a:t>
            </a:r>
            <a:r>
              <a: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9</a:t>
            </a:r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일</a:t>
            </a: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47CEC21C-33F6-E9F1-4BE8-712B3F713F0D}"/>
              </a:ext>
            </a:extLst>
          </p:cNvPr>
          <p:cNvSpPr/>
          <p:nvPr/>
        </p:nvSpPr>
        <p:spPr>
          <a:xfrm>
            <a:off x="6585376" y="5500786"/>
            <a:ext cx="480571" cy="128744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</a:t>
            </a:r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월</a:t>
            </a:r>
            <a:r>
              <a: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10</a:t>
            </a:r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일</a:t>
            </a:r>
          </a:p>
        </p:txBody>
      </p: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D63D9A58-AD9C-29A5-4746-EE819E177AEA}"/>
              </a:ext>
            </a:extLst>
          </p:cNvPr>
          <p:cNvSpPr/>
          <p:nvPr/>
        </p:nvSpPr>
        <p:spPr>
          <a:xfrm>
            <a:off x="7135443" y="5566978"/>
            <a:ext cx="144552" cy="519328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>
                    <a:lumMod val="75000"/>
                  </a:schemeClr>
                </a:solidFill>
                <a:latin typeface="+mn-ea"/>
              </a:rPr>
              <a:t>&gt;</a:t>
            </a:r>
            <a:endParaRPr lang="ko-KR" altLang="en-US" sz="1000" dirty="0">
              <a:solidFill>
                <a:schemeClr val="bg1">
                  <a:lumMod val="75000"/>
                </a:schemeClr>
              </a:solidFill>
              <a:latin typeface="+mn-ea"/>
            </a:endParaRPr>
          </a:p>
        </p:txBody>
      </p:sp>
      <p:grpSp>
        <p:nvGrpSpPr>
          <p:cNvPr id="121" name="그룹 120">
            <a:extLst>
              <a:ext uri="{FF2B5EF4-FFF2-40B4-BE49-F238E27FC236}">
                <a16:creationId xmlns:a16="http://schemas.microsoft.com/office/drawing/2014/main" id="{577B4929-6587-2146-3406-D1F9DBD15D5E}"/>
              </a:ext>
            </a:extLst>
          </p:cNvPr>
          <p:cNvGrpSpPr/>
          <p:nvPr/>
        </p:nvGrpSpPr>
        <p:grpSpPr>
          <a:xfrm>
            <a:off x="6529897" y="5163289"/>
            <a:ext cx="528628" cy="152253"/>
            <a:chOff x="6539968" y="5192142"/>
            <a:chExt cx="528628" cy="152253"/>
          </a:xfrm>
        </p:grpSpPr>
        <p:sp>
          <p:nvSpPr>
            <p:cNvPr id="122" name="모서리가 둥근 직사각형 576">
              <a:extLst>
                <a:ext uri="{FF2B5EF4-FFF2-40B4-BE49-F238E27FC236}">
                  <a16:creationId xmlns:a16="http://schemas.microsoft.com/office/drawing/2014/main" id="{CB28EE39-69BD-2B93-B796-89A5E2D6FDF3}"/>
                </a:ext>
              </a:extLst>
            </p:cNvPr>
            <p:cNvSpPr/>
            <p:nvPr/>
          </p:nvSpPr>
          <p:spPr>
            <a:xfrm>
              <a:off x="6539968" y="5192142"/>
              <a:ext cx="528628" cy="152253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ko-KR" altLang="en-US" sz="600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일 단위</a:t>
              </a:r>
            </a:p>
          </p:txBody>
        </p:sp>
        <p:sp>
          <p:nvSpPr>
            <p:cNvPr id="123" name="삼각형 83">
              <a:extLst>
                <a:ext uri="{FF2B5EF4-FFF2-40B4-BE49-F238E27FC236}">
                  <a16:creationId xmlns:a16="http://schemas.microsoft.com/office/drawing/2014/main" id="{2BFE04CA-8422-F68A-EF28-44B2D14BAEF9}"/>
                </a:ext>
              </a:extLst>
            </p:cNvPr>
            <p:cNvSpPr/>
            <p:nvPr/>
          </p:nvSpPr>
          <p:spPr>
            <a:xfrm rot="10800000">
              <a:off x="6926201" y="5229199"/>
              <a:ext cx="97802" cy="75927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x-none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9502FF05-988F-42DE-9093-1252C3E403BD}"/>
              </a:ext>
            </a:extLst>
          </p:cNvPr>
          <p:cNvSpPr txBox="1"/>
          <p:nvPr/>
        </p:nvSpPr>
        <p:spPr>
          <a:xfrm>
            <a:off x="632985" y="5102271"/>
            <a:ext cx="105189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700" dirty="0">
                <a:latin typeface="Malgun Gothic" panose="020B0503020000020004" pitchFamily="34" charset="-127"/>
              </a:rPr>
              <a:t>수위 정보 </a:t>
            </a:r>
            <a:r>
              <a:rPr kumimoji="1" lang="en-US" altLang="ko-KR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Malgun Gothic" panose="020B0503020000020004" pitchFamily="34" charset="-127"/>
              </a:rPr>
              <a:t>|</a:t>
            </a:r>
            <a:r>
              <a:rPr kumimoji="1" lang="ko-KR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Malgun Gothic" panose="020B0503020000020004" pitchFamily="34" charset="-127"/>
              </a:rPr>
              <a:t> 유량 정보</a:t>
            </a:r>
            <a:endParaRPr kumimoji="1" lang="ko-Kore-KR" altLang="en-US" sz="700" dirty="0">
              <a:solidFill>
                <a:schemeClr val="tx1">
                  <a:lumMod val="50000"/>
                  <a:lumOff val="50000"/>
                </a:schemeClr>
              </a:solidFill>
              <a:latin typeface="Malgun Gothic" panose="020B0503020000020004" pitchFamily="34" charset="-127"/>
            </a:endParaRPr>
          </a:p>
        </p:txBody>
      </p:sp>
      <p:sp>
        <p:nvSpPr>
          <p:cNvPr id="125" name="모서리가 둥근 직사각형 576">
            <a:extLst>
              <a:ext uri="{FF2B5EF4-FFF2-40B4-BE49-F238E27FC236}">
                <a16:creationId xmlns:a16="http://schemas.microsoft.com/office/drawing/2014/main" id="{A2F1029C-29D8-7EF7-31ED-B96338B044FA}"/>
              </a:ext>
            </a:extLst>
          </p:cNvPr>
          <p:cNvSpPr/>
          <p:nvPr/>
        </p:nvSpPr>
        <p:spPr>
          <a:xfrm>
            <a:off x="2621777" y="5131415"/>
            <a:ext cx="150132" cy="15225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endParaRPr lang="ko-KR" altLang="en-US" sz="6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6" name="모서리가 둥근 직사각형 576">
            <a:extLst>
              <a:ext uri="{FF2B5EF4-FFF2-40B4-BE49-F238E27FC236}">
                <a16:creationId xmlns:a16="http://schemas.microsoft.com/office/drawing/2014/main" id="{952B01A9-82B2-54C9-A81C-45FDD5771DF5}"/>
              </a:ext>
            </a:extLst>
          </p:cNvPr>
          <p:cNvSpPr/>
          <p:nvPr/>
        </p:nvSpPr>
        <p:spPr>
          <a:xfrm>
            <a:off x="7131118" y="5160282"/>
            <a:ext cx="150132" cy="15225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endParaRPr lang="ko-KR" altLang="en-US" sz="6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6E0E9A8C-A2A0-7EBD-E73A-68292BFB92EB}"/>
              </a:ext>
            </a:extLst>
          </p:cNvPr>
          <p:cNvSpPr txBox="1"/>
          <p:nvPr/>
        </p:nvSpPr>
        <p:spPr>
          <a:xfrm>
            <a:off x="5071282" y="5136380"/>
            <a:ext cx="112082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700" dirty="0">
                <a:latin typeface="Malgun Gothic" panose="020B0503020000020004" pitchFamily="34" charset="-127"/>
              </a:rPr>
              <a:t>대청댐 </a:t>
            </a:r>
            <a:r>
              <a:rPr kumimoji="1" lang="ko-KR" altLang="en-US" sz="700" dirty="0" err="1">
                <a:latin typeface="Malgun Gothic" panose="020B0503020000020004" pitchFamily="34" charset="-127"/>
              </a:rPr>
              <a:t>녹조</a:t>
            </a:r>
            <a:r>
              <a:rPr kumimoji="1" lang="ko-KR" altLang="en-US" sz="700" dirty="0">
                <a:latin typeface="Malgun Gothic" panose="020B0503020000020004" pitchFamily="34" charset="-127"/>
              </a:rPr>
              <a:t> 현황</a:t>
            </a:r>
            <a:r>
              <a:rPr kumimoji="1" lang="en-US" altLang="ko-KR" sz="700" dirty="0">
                <a:latin typeface="Malgun Gothic" panose="020B0503020000020004" pitchFamily="34" charset="-127"/>
              </a:rPr>
              <a:t>(</a:t>
            </a:r>
            <a:r>
              <a:rPr kumimoji="1" lang="ko-KR" altLang="en-US" sz="700" dirty="0" err="1">
                <a:latin typeface="Malgun Gothic" panose="020B0503020000020004" pitchFamily="34" charset="-127"/>
              </a:rPr>
              <a:t>드론</a:t>
            </a:r>
            <a:r>
              <a:rPr kumimoji="1" lang="en-US" altLang="ko-KR" sz="700" dirty="0">
                <a:latin typeface="Malgun Gothic" panose="020B0503020000020004" pitchFamily="34" charset="-127"/>
              </a:rPr>
              <a:t>)</a:t>
            </a:r>
            <a:endParaRPr kumimoji="1" lang="ko-Kore-KR" altLang="en-US" sz="700" dirty="0">
              <a:latin typeface="Malgun Gothic" panose="020B0503020000020004" pitchFamily="34" charset="-127"/>
            </a:endParaRPr>
          </a:p>
        </p:txBody>
      </p:sp>
      <p:sp>
        <p:nvSpPr>
          <p:cNvPr id="128" name="Google Shape;4717;p100">
            <a:extLst>
              <a:ext uri="{FF2B5EF4-FFF2-40B4-BE49-F238E27FC236}">
                <a16:creationId xmlns:a16="http://schemas.microsoft.com/office/drawing/2014/main" id="{B9B103FC-8FBC-E9AE-889E-CF42F33CAD31}"/>
              </a:ext>
            </a:extLst>
          </p:cNvPr>
          <p:cNvSpPr/>
          <p:nvPr/>
        </p:nvSpPr>
        <p:spPr>
          <a:xfrm>
            <a:off x="700697" y="5365211"/>
            <a:ext cx="2071211" cy="751271"/>
          </a:xfrm>
          <a:prstGeom prst="rect">
            <a:avLst/>
          </a:prstGeom>
          <a:solidFill>
            <a:srgbClr val="F6F6F6"/>
          </a:solidFill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29" name="Google Shape;4718;p100">
            <a:extLst>
              <a:ext uri="{FF2B5EF4-FFF2-40B4-BE49-F238E27FC236}">
                <a16:creationId xmlns:a16="http://schemas.microsoft.com/office/drawing/2014/main" id="{E15ABB4E-398E-85F2-A52B-32A89F044EFF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42802" y="5434972"/>
            <a:ext cx="1044676" cy="560827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TextBox 129">
            <a:extLst>
              <a:ext uri="{FF2B5EF4-FFF2-40B4-BE49-F238E27FC236}">
                <a16:creationId xmlns:a16="http://schemas.microsoft.com/office/drawing/2014/main" id="{A8BD7D40-5446-579F-3EE5-3CA43A7F0FD9}"/>
              </a:ext>
            </a:extLst>
          </p:cNvPr>
          <p:cNvSpPr txBox="1"/>
          <p:nvPr/>
        </p:nvSpPr>
        <p:spPr>
          <a:xfrm>
            <a:off x="2181507" y="5411743"/>
            <a:ext cx="52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00" dirty="0">
                <a:solidFill>
                  <a:schemeClr val="accent5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댐수위</a:t>
            </a:r>
            <a:endParaRPr kumimoji="1" lang="en-US" altLang="ko-Kore-KR" sz="500" dirty="0">
              <a:solidFill>
                <a:schemeClr val="accent5">
                  <a:lumMod val="60000"/>
                  <a:lumOff val="40000"/>
                </a:schemeClr>
              </a:solidFill>
              <a:latin typeface="Malgun Gothic" panose="020B0503020000020004" pitchFamily="34" charset="-127"/>
            </a:endParaRPr>
          </a:p>
          <a:p>
            <a:r>
              <a:rPr kumimoji="1" lang="ko-Kore-KR" altLang="en-US" sz="500" dirty="0">
                <a:solidFill>
                  <a:srgbClr val="C00000"/>
                </a:solidFill>
                <a:latin typeface="Malgun Gothic" panose="020B0503020000020004" pitchFamily="34" charset="-127"/>
              </a:rPr>
              <a:t>방수로</a:t>
            </a:r>
            <a:r>
              <a:rPr kumimoji="1" lang="ko-KR" altLang="en-US" sz="500" dirty="0">
                <a:solidFill>
                  <a:srgbClr val="C00000"/>
                </a:solidFill>
                <a:latin typeface="Malgun Gothic" panose="020B0503020000020004" pitchFamily="34" charset="-127"/>
              </a:rPr>
              <a:t> 수위</a:t>
            </a:r>
            <a:endParaRPr kumimoji="1" lang="en-US" altLang="ko-KR" sz="500" dirty="0">
              <a:solidFill>
                <a:srgbClr val="C00000"/>
              </a:solidFill>
              <a:latin typeface="Malgun Gothic" panose="020B0503020000020004" pitchFamily="34" charset="-127"/>
            </a:endParaRPr>
          </a:p>
          <a:p>
            <a:r>
              <a:rPr kumimoji="1" lang="ko-KR" altLang="en-US" sz="500" dirty="0">
                <a:solidFill>
                  <a:schemeClr val="tx2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저수량</a:t>
            </a:r>
            <a:endParaRPr kumimoji="1" lang="en-US" altLang="ko-KR" sz="500" dirty="0">
              <a:solidFill>
                <a:schemeClr val="tx2">
                  <a:lumMod val="60000"/>
                  <a:lumOff val="40000"/>
                </a:schemeClr>
              </a:solidFill>
              <a:latin typeface="Malgun Gothic" panose="020B0503020000020004" pitchFamily="34" charset="-127"/>
            </a:endParaRPr>
          </a:p>
          <a:p>
            <a:r>
              <a:rPr kumimoji="1" lang="ko-KR" altLang="en-US" sz="500" dirty="0">
                <a:solidFill>
                  <a:schemeClr val="accent3">
                    <a:lumMod val="75000"/>
                  </a:schemeClr>
                </a:solidFill>
                <a:latin typeface="Malgun Gothic" panose="020B0503020000020004" pitchFamily="34" charset="-127"/>
              </a:rPr>
              <a:t>저수율</a:t>
            </a:r>
            <a:endParaRPr kumimoji="1" lang="ko-Kore-KR" altLang="en-US" sz="500" dirty="0">
              <a:solidFill>
                <a:schemeClr val="accent3">
                  <a:lumMod val="75000"/>
                </a:schemeClr>
              </a:solidFill>
              <a:latin typeface="Malgun Gothic" panose="020B0503020000020004" pitchFamily="34" charset="-127"/>
            </a:endParaRPr>
          </a:p>
        </p:txBody>
      </p: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1AA876B3-7E7C-DBDC-38C8-A47EAA94C7BA}"/>
              </a:ext>
            </a:extLst>
          </p:cNvPr>
          <p:cNvGrpSpPr/>
          <p:nvPr/>
        </p:nvGrpSpPr>
        <p:grpSpPr>
          <a:xfrm>
            <a:off x="2050367" y="5131415"/>
            <a:ext cx="528628" cy="152253"/>
            <a:chOff x="6539968" y="5192142"/>
            <a:chExt cx="528628" cy="152253"/>
          </a:xfrm>
        </p:grpSpPr>
        <p:sp>
          <p:nvSpPr>
            <p:cNvPr id="132" name="모서리가 둥근 직사각형 576">
              <a:extLst>
                <a:ext uri="{FF2B5EF4-FFF2-40B4-BE49-F238E27FC236}">
                  <a16:creationId xmlns:a16="http://schemas.microsoft.com/office/drawing/2014/main" id="{6B73EE22-4577-3E97-D458-2AACC7E0CFC8}"/>
                </a:ext>
              </a:extLst>
            </p:cNvPr>
            <p:cNvSpPr/>
            <p:nvPr/>
          </p:nvSpPr>
          <p:spPr>
            <a:xfrm>
              <a:off x="6539968" y="5192142"/>
              <a:ext cx="528628" cy="152253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ko-KR" altLang="en-US" sz="600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시간 단위</a:t>
              </a:r>
            </a:p>
          </p:txBody>
        </p:sp>
        <p:sp>
          <p:nvSpPr>
            <p:cNvPr id="133" name="삼각형 83">
              <a:extLst>
                <a:ext uri="{FF2B5EF4-FFF2-40B4-BE49-F238E27FC236}">
                  <a16:creationId xmlns:a16="http://schemas.microsoft.com/office/drawing/2014/main" id="{C4D7452C-8A0F-8C05-12A7-F1D8A621B8E2}"/>
                </a:ext>
              </a:extLst>
            </p:cNvPr>
            <p:cNvSpPr/>
            <p:nvPr/>
          </p:nvSpPr>
          <p:spPr>
            <a:xfrm rot="10800000">
              <a:off x="6926201" y="5229199"/>
              <a:ext cx="97802" cy="75927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x-none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sp>
        <p:nvSpPr>
          <p:cNvPr id="134" name="TextBox 133">
            <a:extLst>
              <a:ext uri="{FF2B5EF4-FFF2-40B4-BE49-F238E27FC236}">
                <a16:creationId xmlns:a16="http://schemas.microsoft.com/office/drawing/2014/main" id="{770ECC43-4EA5-B4D4-805E-E85BEDD814AC}"/>
              </a:ext>
            </a:extLst>
          </p:cNvPr>
          <p:cNvSpPr txBox="1"/>
          <p:nvPr/>
        </p:nvSpPr>
        <p:spPr>
          <a:xfrm>
            <a:off x="657265" y="5605092"/>
            <a:ext cx="3161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00" dirty="0">
                <a:latin typeface="Malgun Gothic" panose="020B0503020000020004" pitchFamily="34" charset="-127"/>
              </a:rPr>
              <a:t>단위</a:t>
            </a:r>
            <a:endParaRPr kumimoji="1" lang="en-US" altLang="ko-KR" sz="500" dirty="0">
              <a:latin typeface="Malgun Gothic" panose="020B0503020000020004" pitchFamily="34" charset="-127"/>
            </a:endParaRPr>
          </a:p>
          <a:p>
            <a:r>
              <a:rPr kumimoji="1" lang="ko-KR" altLang="en-US" sz="500" dirty="0">
                <a:latin typeface="Malgun Gothic" panose="020B0503020000020004" pitchFamily="34" charset="-127"/>
              </a:rPr>
              <a:t>표시</a:t>
            </a:r>
            <a:endParaRPr kumimoji="1" lang="en-US" altLang="ko-KR" sz="500" dirty="0">
              <a:latin typeface="Malgun Gothic" panose="020B0503020000020004" pitchFamily="34" charset="-127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161BBECA-1185-208B-2E9B-4DAB3E3D0BE6}"/>
              </a:ext>
            </a:extLst>
          </p:cNvPr>
          <p:cNvSpPr txBox="1"/>
          <p:nvPr/>
        </p:nvSpPr>
        <p:spPr>
          <a:xfrm>
            <a:off x="1142802" y="5953162"/>
            <a:ext cx="976549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00" dirty="0">
                <a:latin typeface="Malgun Gothic" panose="020B0503020000020004" pitchFamily="34" charset="-127"/>
              </a:rPr>
              <a:t>시간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일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주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월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분기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년 표시</a:t>
            </a:r>
            <a:endParaRPr kumimoji="1" lang="en-US" altLang="ko-KR" sz="500" dirty="0">
              <a:latin typeface="Malgun Gothic" panose="020B0503020000020004" pitchFamily="34" charset="-127"/>
            </a:endParaRPr>
          </a:p>
        </p:txBody>
      </p: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C7AB122E-2B4D-29FE-C1DE-B27AA864E2ED}"/>
              </a:ext>
            </a:extLst>
          </p:cNvPr>
          <p:cNvGrpSpPr/>
          <p:nvPr/>
        </p:nvGrpSpPr>
        <p:grpSpPr>
          <a:xfrm>
            <a:off x="4269453" y="5163289"/>
            <a:ext cx="528628" cy="152253"/>
            <a:chOff x="6539968" y="5192142"/>
            <a:chExt cx="528628" cy="152253"/>
          </a:xfrm>
        </p:grpSpPr>
        <p:sp>
          <p:nvSpPr>
            <p:cNvPr id="137" name="모서리가 둥근 직사각형 576">
              <a:extLst>
                <a:ext uri="{FF2B5EF4-FFF2-40B4-BE49-F238E27FC236}">
                  <a16:creationId xmlns:a16="http://schemas.microsoft.com/office/drawing/2014/main" id="{7B4C4946-C607-820D-B38C-A265E528637E}"/>
                </a:ext>
              </a:extLst>
            </p:cNvPr>
            <p:cNvSpPr/>
            <p:nvPr/>
          </p:nvSpPr>
          <p:spPr>
            <a:xfrm>
              <a:off x="6539968" y="5192142"/>
              <a:ext cx="528628" cy="152253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ko-KR" altLang="en-US" sz="600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일 단위</a:t>
              </a:r>
            </a:p>
          </p:txBody>
        </p:sp>
        <p:sp>
          <p:nvSpPr>
            <p:cNvPr id="138" name="삼각형 83">
              <a:extLst>
                <a:ext uri="{FF2B5EF4-FFF2-40B4-BE49-F238E27FC236}">
                  <a16:creationId xmlns:a16="http://schemas.microsoft.com/office/drawing/2014/main" id="{440D30C3-522A-A496-E312-6C224D8BBA1A}"/>
                </a:ext>
              </a:extLst>
            </p:cNvPr>
            <p:cNvSpPr/>
            <p:nvPr/>
          </p:nvSpPr>
          <p:spPr>
            <a:xfrm rot="10800000">
              <a:off x="6926201" y="5229199"/>
              <a:ext cx="97802" cy="75927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x-none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sp>
        <p:nvSpPr>
          <p:cNvPr id="139" name="모서리가 둥근 직사각형 576">
            <a:extLst>
              <a:ext uri="{FF2B5EF4-FFF2-40B4-BE49-F238E27FC236}">
                <a16:creationId xmlns:a16="http://schemas.microsoft.com/office/drawing/2014/main" id="{41018578-3448-A50F-15FD-545CF850011F}"/>
              </a:ext>
            </a:extLst>
          </p:cNvPr>
          <p:cNvSpPr/>
          <p:nvPr/>
        </p:nvSpPr>
        <p:spPr>
          <a:xfrm>
            <a:off x="4870674" y="5160282"/>
            <a:ext cx="150132" cy="15225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endParaRPr lang="ko-KR" altLang="en-US" sz="6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2C5D2656-6C9C-B45C-DD52-E0EE3E8D8DE4}"/>
              </a:ext>
            </a:extLst>
          </p:cNvPr>
          <p:cNvSpPr txBox="1"/>
          <p:nvPr/>
        </p:nvSpPr>
        <p:spPr>
          <a:xfrm>
            <a:off x="2810838" y="5136380"/>
            <a:ext cx="121058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700" dirty="0">
                <a:latin typeface="Malgun Gothic" panose="020B0503020000020004" pitchFamily="34" charset="-127"/>
              </a:rPr>
              <a:t>대청댐 수질 현황</a:t>
            </a:r>
            <a:r>
              <a:rPr kumimoji="1" lang="en-US" altLang="ko-KR" sz="700" dirty="0">
                <a:latin typeface="Malgun Gothic" panose="020B0503020000020004" pitchFamily="34" charset="-127"/>
              </a:rPr>
              <a:t>(</a:t>
            </a:r>
            <a:r>
              <a:rPr kumimoji="1" lang="ko-KR" altLang="en-US" sz="700" dirty="0" err="1">
                <a:latin typeface="Malgun Gothic" panose="020B0503020000020004" pitchFamily="34" charset="-127"/>
              </a:rPr>
              <a:t>에코봇</a:t>
            </a:r>
            <a:r>
              <a:rPr kumimoji="1" lang="en-US" altLang="ko-KR" sz="700" dirty="0">
                <a:latin typeface="Malgun Gothic" panose="020B0503020000020004" pitchFamily="34" charset="-127"/>
              </a:rPr>
              <a:t>)</a:t>
            </a:r>
            <a:endParaRPr kumimoji="1" lang="ko-Kore-KR" altLang="en-US" sz="700" dirty="0">
              <a:latin typeface="Malgun Gothic" panose="020B0503020000020004" pitchFamily="34" charset="-127"/>
            </a:endParaRPr>
          </a:p>
        </p:txBody>
      </p:sp>
      <p:sp>
        <p:nvSpPr>
          <p:cNvPr id="141" name="Google Shape;4717;p100">
            <a:extLst>
              <a:ext uri="{FF2B5EF4-FFF2-40B4-BE49-F238E27FC236}">
                <a16:creationId xmlns:a16="http://schemas.microsoft.com/office/drawing/2014/main" id="{046CE9ED-2DB8-6FFA-B95B-D6C57CB62156}"/>
              </a:ext>
            </a:extLst>
          </p:cNvPr>
          <p:cNvSpPr/>
          <p:nvPr/>
        </p:nvSpPr>
        <p:spPr>
          <a:xfrm>
            <a:off x="2891081" y="5357071"/>
            <a:ext cx="2128644" cy="751271"/>
          </a:xfrm>
          <a:prstGeom prst="rect">
            <a:avLst/>
          </a:prstGeom>
          <a:solidFill>
            <a:srgbClr val="F6F6F6"/>
          </a:solidFill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42" name="Google Shape;4718;p100">
            <a:extLst>
              <a:ext uri="{FF2B5EF4-FFF2-40B4-BE49-F238E27FC236}">
                <a16:creationId xmlns:a16="http://schemas.microsoft.com/office/drawing/2014/main" id="{D4FB722B-0095-A6F4-35E6-11673E5C9D9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291655" y="5427038"/>
            <a:ext cx="1044676" cy="560827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TextBox 142">
            <a:extLst>
              <a:ext uri="{FF2B5EF4-FFF2-40B4-BE49-F238E27FC236}">
                <a16:creationId xmlns:a16="http://schemas.microsoft.com/office/drawing/2014/main" id="{0816A86F-0938-0A15-6EB2-93303AF8C586}"/>
              </a:ext>
            </a:extLst>
          </p:cNvPr>
          <p:cNvSpPr txBox="1"/>
          <p:nvPr/>
        </p:nvSpPr>
        <p:spPr>
          <a:xfrm>
            <a:off x="4421787" y="5439011"/>
            <a:ext cx="56938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00" dirty="0">
                <a:solidFill>
                  <a:schemeClr val="accent1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온도</a:t>
            </a:r>
            <a:endParaRPr kumimoji="1" lang="en-US" altLang="ko-KR" sz="500" dirty="0">
              <a:solidFill>
                <a:schemeClr val="accent1">
                  <a:lumMod val="60000"/>
                  <a:lumOff val="40000"/>
                </a:schemeClr>
              </a:solidFill>
              <a:latin typeface="Malgun Gothic" panose="020B0503020000020004" pitchFamily="34" charset="-127"/>
            </a:endParaRPr>
          </a:p>
          <a:p>
            <a:r>
              <a:rPr kumimoji="1" lang="ko-KR" altLang="en-US" sz="500" dirty="0">
                <a:solidFill>
                  <a:schemeClr val="accent2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수소이온농도</a:t>
            </a:r>
            <a:endParaRPr kumimoji="1" lang="en-US" altLang="ko-KR" sz="500" dirty="0">
              <a:solidFill>
                <a:schemeClr val="accent2">
                  <a:lumMod val="60000"/>
                  <a:lumOff val="40000"/>
                </a:schemeClr>
              </a:solidFill>
              <a:latin typeface="Malgun Gothic" panose="020B0503020000020004" pitchFamily="34" charset="-127"/>
            </a:endParaRPr>
          </a:p>
          <a:p>
            <a:r>
              <a:rPr kumimoji="1" lang="ko-KR" altLang="en-US" sz="5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광학용존산소</a:t>
            </a:r>
            <a:endParaRPr kumimoji="1" lang="en-US" altLang="ko-KR" sz="500" dirty="0">
              <a:solidFill>
                <a:schemeClr val="accent3">
                  <a:lumMod val="60000"/>
                  <a:lumOff val="40000"/>
                </a:schemeClr>
              </a:solidFill>
              <a:latin typeface="Malgun Gothic" panose="020B0503020000020004" pitchFamily="34" charset="-127"/>
            </a:endParaRPr>
          </a:p>
          <a:p>
            <a:r>
              <a:rPr kumimoji="1" lang="ko-KR" altLang="en-US" sz="500" dirty="0">
                <a:solidFill>
                  <a:schemeClr val="accent4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탁도</a:t>
            </a:r>
            <a:endParaRPr kumimoji="1" lang="en-US" altLang="ko-KR" sz="500" dirty="0">
              <a:solidFill>
                <a:schemeClr val="accent4">
                  <a:lumMod val="60000"/>
                  <a:lumOff val="40000"/>
                </a:schemeClr>
              </a:solidFill>
              <a:latin typeface="Malgun Gothic" panose="020B0503020000020004" pitchFamily="34" charset="-127"/>
            </a:endParaRPr>
          </a:p>
          <a:p>
            <a:r>
              <a:rPr kumimoji="1" lang="ko-KR" altLang="en-US" sz="500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남조류</a:t>
            </a:r>
            <a:r>
              <a:rPr kumimoji="1" lang="en-US" altLang="ko-KR" sz="500" dirty="0">
                <a:solidFill>
                  <a:schemeClr val="accent5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-</a:t>
            </a:r>
            <a:r>
              <a:rPr kumimoji="1" lang="ko-KR" altLang="en-US" sz="500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피코</a:t>
            </a:r>
            <a:r>
              <a:rPr kumimoji="1" lang="en-US" altLang="ko-KR" sz="500" dirty="0">
                <a:solidFill>
                  <a:schemeClr val="accent5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..</a:t>
            </a:r>
          </a:p>
          <a:p>
            <a:r>
              <a:rPr kumimoji="1" lang="ko-KR" altLang="en-US" sz="5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클로로필</a:t>
            </a:r>
            <a:r>
              <a:rPr kumimoji="1" lang="en-US" altLang="ko-KR" sz="500" dirty="0">
                <a:solidFill>
                  <a:schemeClr val="accent6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a</a:t>
            </a:r>
            <a:endParaRPr kumimoji="1" lang="ko-Kore-KR" altLang="en-US" sz="500" dirty="0">
              <a:solidFill>
                <a:schemeClr val="accent6">
                  <a:lumMod val="60000"/>
                  <a:lumOff val="40000"/>
                </a:schemeClr>
              </a:solidFill>
              <a:latin typeface="Malgun Gothic" panose="020B0503020000020004" pitchFamily="34" charset="-127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3280979B-A4BA-0513-567E-E447968AD753}"/>
              </a:ext>
            </a:extLst>
          </p:cNvPr>
          <p:cNvSpPr txBox="1"/>
          <p:nvPr/>
        </p:nvSpPr>
        <p:spPr>
          <a:xfrm>
            <a:off x="3286331" y="5950679"/>
            <a:ext cx="976549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00" dirty="0">
                <a:latin typeface="Malgun Gothic" panose="020B0503020000020004" pitchFamily="34" charset="-127"/>
              </a:rPr>
              <a:t>시간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일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주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월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분기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년 표시</a:t>
            </a:r>
            <a:endParaRPr kumimoji="1" lang="en-US" altLang="ko-KR" sz="500" dirty="0">
              <a:latin typeface="Malgun Gothic" panose="020B0503020000020004" pitchFamily="34" charset="-127"/>
            </a:endParaRP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4F7EED73-F591-942B-83E7-728768B9F469}"/>
              </a:ext>
            </a:extLst>
          </p:cNvPr>
          <p:cNvSpPr txBox="1"/>
          <p:nvPr/>
        </p:nvSpPr>
        <p:spPr>
          <a:xfrm>
            <a:off x="2859535" y="5605092"/>
            <a:ext cx="3161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00" dirty="0">
                <a:latin typeface="Malgun Gothic" panose="020B0503020000020004" pitchFamily="34" charset="-127"/>
              </a:rPr>
              <a:t>단위</a:t>
            </a:r>
            <a:endParaRPr kumimoji="1" lang="en-US" altLang="ko-KR" sz="500" dirty="0">
              <a:latin typeface="Malgun Gothic" panose="020B0503020000020004" pitchFamily="34" charset="-127"/>
            </a:endParaRPr>
          </a:p>
          <a:p>
            <a:r>
              <a:rPr kumimoji="1" lang="ko-KR" altLang="en-US" sz="500" dirty="0">
                <a:latin typeface="Malgun Gothic" panose="020B0503020000020004" pitchFamily="34" charset="-127"/>
              </a:rPr>
              <a:t>표시</a:t>
            </a:r>
            <a:endParaRPr kumimoji="1" lang="en-US" altLang="ko-KR" sz="500" dirty="0">
              <a:latin typeface="Malgun Gothic" panose="020B0503020000020004" pitchFamily="34" charset="-127"/>
            </a:endParaRPr>
          </a:p>
        </p:txBody>
      </p:sp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2B2F1605-EFDB-F4F3-A3C2-8FA88C79B7A3}"/>
              </a:ext>
            </a:extLst>
          </p:cNvPr>
          <p:cNvSpPr/>
          <p:nvPr/>
        </p:nvSpPr>
        <p:spPr>
          <a:xfrm>
            <a:off x="627122" y="2280403"/>
            <a:ext cx="4268530" cy="2797552"/>
          </a:xfrm>
          <a:prstGeom prst="rect">
            <a:avLst/>
          </a:prstGeom>
          <a:noFill/>
          <a:ln w="127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Malgun Gothic" panose="020B0503020000020004" pitchFamily="34" charset="-127"/>
            </a:endParaRPr>
          </a:p>
        </p:txBody>
      </p:sp>
      <p:sp>
        <p:nvSpPr>
          <p:cNvPr id="147" name="모서리가 둥근 직사각형 576">
            <a:extLst>
              <a:ext uri="{FF2B5EF4-FFF2-40B4-BE49-F238E27FC236}">
                <a16:creationId xmlns:a16="http://schemas.microsoft.com/office/drawing/2014/main" id="{5D2DA81F-BF40-2C32-5C14-118454565BEC}"/>
              </a:ext>
            </a:extLst>
          </p:cNvPr>
          <p:cNvSpPr/>
          <p:nvPr/>
        </p:nvSpPr>
        <p:spPr>
          <a:xfrm>
            <a:off x="554730" y="1966658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8" name="모서리가 둥근 직사각형 576">
            <a:extLst>
              <a:ext uri="{FF2B5EF4-FFF2-40B4-BE49-F238E27FC236}">
                <a16:creationId xmlns:a16="http://schemas.microsoft.com/office/drawing/2014/main" id="{359E68D2-C0AB-39AD-9868-1EAE43912E56}"/>
              </a:ext>
            </a:extLst>
          </p:cNvPr>
          <p:cNvSpPr/>
          <p:nvPr/>
        </p:nvSpPr>
        <p:spPr>
          <a:xfrm>
            <a:off x="554730" y="2361117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9" name="모서리가 둥근 직사각형 576">
            <a:extLst>
              <a:ext uri="{FF2B5EF4-FFF2-40B4-BE49-F238E27FC236}">
                <a16:creationId xmlns:a16="http://schemas.microsoft.com/office/drawing/2014/main" id="{565A7700-B5A6-FA6F-9B76-BB481527FE0C}"/>
              </a:ext>
            </a:extLst>
          </p:cNvPr>
          <p:cNvSpPr/>
          <p:nvPr/>
        </p:nvSpPr>
        <p:spPr>
          <a:xfrm>
            <a:off x="4925634" y="2239100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0" name="모서리가 둥근 직사각형 576">
            <a:extLst>
              <a:ext uri="{FF2B5EF4-FFF2-40B4-BE49-F238E27FC236}">
                <a16:creationId xmlns:a16="http://schemas.microsoft.com/office/drawing/2014/main" id="{203EA18E-447F-7D8C-7F85-83B41699057D}"/>
              </a:ext>
            </a:extLst>
          </p:cNvPr>
          <p:cNvSpPr/>
          <p:nvPr/>
        </p:nvSpPr>
        <p:spPr>
          <a:xfrm>
            <a:off x="565881" y="4964350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1" name="사다리꼴[T] 150">
            <a:extLst>
              <a:ext uri="{FF2B5EF4-FFF2-40B4-BE49-F238E27FC236}">
                <a16:creationId xmlns:a16="http://schemas.microsoft.com/office/drawing/2014/main" id="{20AED275-744D-9251-EEDC-F5B91144BB58}"/>
              </a:ext>
            </a:extLst>
          </p:cNvPr>
          <p:cNvSpPr/>
          <p:nvPr/>
        </p:nvSpPr>
        <p:spPr>
          <a:xfrm>
            <a:off x="5831203" y="4915935"/>
            <a:ext cx="772742" cy="147143"/>
          </a:xfrm>
          <a:prstGeom prst="trapezoid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600" dirty="0">
                <a:solidFill>
                  <a:schemeClr val="bg1">
                    <a:lumMod val="85000"/>
                  </a:schemeClr>
                </a:solidFill>
                <a:latin typeface="Malgun Gothic" panose="020B0503020000020004" pitchFamily="34" charset="-127"/>
              </a:rPr>
              <a:t>예측</a:t>
            </a:r>
            <a:r>
              <a:rPr kumimoji="1" lang="ko-KR" altLang="en-US" sz="600" dirty="0">
                <a:solidFill>
                  <a:schemeClr val="bg1">
                    <a:lumMod val="85000"/>
                  </a:schemeClr>
                </a:solidFill>
                <a:latin typeface="Malgun Gothic" panose="020B0503020000020004" pitchFamily="34" charset="-127"/>
              </a:rPr>
              <a:t> 수질 보기</a:t>
            </a:r>
            <a:endParaRPr kumimoji="1" lang="ko-Kore-KR" altLang="en-US" sz="600" dirty="0">
              <a:solidFill>
                <a:schemeClr val="bg1">
                  <a:lumMod val="85000"/>
                </a:schemeClr>
              </a:solidFill>
              <a:latin typeface="Malgun Gothic" panose="020B0503020000020004" pitchFamily="34" charset="-127"/>
            </a:endParaRP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id="{A83271E7-D9C1-56E9-E9BE-10E43105822C}"/>
              </a:ext>
            </a:extLst>
          </p:cNvPr>
          <p:cNvSpPr/>
          <p:nvPr/>
        </p:nvSpPr>
        <p:spPr>
          <a:xfrm>
            <a:off x="5146926" y="3614487"/>
            <a:ext cx="645873" cy="45164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pH</a:t>
            </a:r>
            <a:endParaRPr lang="ko-KR" altLang="en-US" sz="6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53" name="직사각형 152">
            <a:extLst>
              <a:ext uri="{FF2B5EF4-FFF2-40B4-BE49-F238E27FC236}">
                <a16:creationId xmlns:a16="http://schemas.microsoft.com/office/drawing/2014/main" id="{E506540B-0EE2-B7F2-B4FB-90FC25075F77}"/>
              </a:ext>
            </a:extLst>
          </p:cNvPr>
          <p:cNvSpPr/>
          <p:nvPr/>
        </p:nvSpPr>
        <p:spPr>
          <a:xfrm>
            <a:off x="5883548" y="3614487"/>
            <a:ext cx="645873" cy="45164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탁도</a:t>
            </a:r>
          </a:p>
        </p:txBody>
      </p:sp>
      <p:sp>
        <p:nvSpPr>
          <p:cNvPr id="154" name="직사각형 153">
            <a:extLst>
              <a:ext uri="{FF2B5EF4-FFF2-40B4-BE49-F238E27FC236}">
                <a16:creationId xmlns:a16="http://schemas.microsoft.com/office/drawing/2014/main" id="{562EC1D4-12B4-86A9-1B2B-7B0094798818}"/>
              </a:ext>
            </a:extLst>
          </p:cNvPr>
          <p:cNvSpPr/>
          <p:nvPr/>
        </p:nvSpPr>
        <p:spPr>
          <a:xfrm>
            <a:off x="6620170" y="3614487"/>
            <a:ext cx="645873" cy="45164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전기</a:t>
            </a:r>
            <a:endParaRPr lang="en-US" altLang="ko-KR" sz="6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ctr"/>
            <a:r>
              <a:rPr lang="ko-KR" altLang="en-US" sz="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전도도</a:t>
            </a:r>
          </a:p>
        </p:txBody>
      </p:sp>
      <p:sp>
        <p:nvSpPr>
          <p:cNvPr id="155" name="직사각형 154">
            <a:extLst>
              <a:ext uri="{FF2B5EF4-FFF2-40B4-BE49-F238E27FC236}">
                <a16:creationId xmlns:a16="http://schemas.microsoft.com/office/drawing/2014/main" id="{1A5B5CA7-27C3-B68F-EB61-8DB15B59B997}"/>
              </a:ext>
            </a:extLst>
          </p:cNvPr>
          <p:cNvSpPr/>
          <p:nvPr/>
        </p:nvSpPr>
        <p:spPr>
          <a:xfrm>
            <a:off x="5146926" y="4115213"/>
            <a:ext cx="645873" cy="33932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알카리도</a:t>
            </a:r>
            <a:endParaRPr lang="ko-KR" altLang="en-US" sz="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15B1844A-1A9D-4E4D-6C5D-04009DC76920}"/>
              </a:ext>
            </a:extLst>
          </p:cNvPr>
          <p:cNvSpPr/>
          <p:nvPr/>
        </p:nvSpPr>
        <p:spPr>
          <a:xfrm>
            <a:off x="5883548" y="4115213"/>
            <a:ext cx="645873" cy="33932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생물경보</a:t>
            </a:r>
          </a:p>
        </p:txBody>
      </p: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6CAED7AE-DF48-10D1-79BF-52047F5737AF}"/>
              </a:ext>
            </a:extLst>
          </p:cNvPr>
          <p:cNvSpPr/>
          <p:nvPr/>
        </p:nvSpPr>
        <p:spPr>
          <a:xfrm>
            <a:off x="6620170" y="4115213"/>
            <a:ext cx="645873" cy="33932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망간</a:t>
            </a:r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C2B354F6-71F2-434E-3E36-2BD0A3ADAE8F}"/>
              </a:ext>
            </a:extLst>
          </p:cNvPr>
          <p:cNvSpPr/>
          <p:nvPr/>
        </p:nvSpPr>
        <p:spPr>
          <a:xfrm>
            <a:off x="5146926" y="4503621"/>
            <a:ext cx="645873" cy="33932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유기물</a:t>
            </a:r>
          </a:p>
        </p:txBody>
      </p:sp>
      <p:sp>
        <p:nvSpPr>
          <p:cNvPr id="159" name="직사각형 158">
            <a:extLst>
              <a:ext uri="{FF2B5EF4-FFF2-40B4-BE49-F238E27FC236}">
                <a16:creationId xmlns:a16="http://schemas.microsoft.com/office/drawing/2014/main" id="{82FC0959-0397-41E9-CABE-96493FA1332D}"/>
              </a:ext>
            </a:extLst>
          </p:cNvPr>
          <p:cNvSpPr/>
          <p:nvPr/>
        </p:nvSpPr>
        <p:spPr>
          <a:xfrm>
            <a:off x="5883548" y="4503621"/>
            <a:ext cx="645873" cy="33932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영양염류</a:t>
            </a:r>
            <a:endParaRPr lang="ko-KR" altLang="en-US" sz="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D1C4EA4B-CC78-051F-DC1A-5C0B95EC1CA7}"/>
              </a:ext>
            </a:extLst>
          </p:cNvPr>
          <p:cNvSpPr/>
          <p:nvPr/>
        </p:nvSpPr>
        <p:spPr>
          <a:xfrm>
            <a:off x="6620170" y="4503621"/>
            <a:ext cx="645873" cy="33932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조류</a:t>
            </a:r>
          </a:p>
        </p:txBody>
      </p:sp>
      <p:sp>
        <p:nvSpPr>
          <p:cNvPr id="161" name="사다리꼴[T] 160">
            <a:extLst>
              <a:ext uri="{FF2B5EF4-FFF2-40B4-BE49-F238E27FC236}">
                <a16:creationId xmlns:a16="http://schemas.microsoft.com/office/drawing/2014/main" id="{42CE26F6-6175-1409-B746-3EA05956F5C6}"/>
              </a:ext>
            </a:extLst>
          </p:cNvPr>
          <p:cNvSpPr/>
          <p:nvPr/>
        </p:nvSpPr>
        <p:spPr>
          <a:xfrm rot="16200000">
            <a:off x="4773625" y="2556646"/>
            <a:ext cx="445437" cy="147143"/>
          </a:xfrm>
          <a:prstGeom prst="trapezoid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kumimoji="1"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</a:rPr>
              <a:t>대청댐</a:t>
            </a:r>
            <a:endParaRPr kumimoji="1" lang="ko-Kore-KR" altLang="en-US" sz="600" dirty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</a:endParaRPr>
          </a:p>
        </p:txBody>
      </p:sp>
      <p:sp>
        <p:nvSpPr>
          <p:cNvPr id="162" name="사다리꼴[T] 161">
            <a:extLst>
              <a:ext uri="{FF2B5EF4-FFF2-40B4-BE49-F238E27FC236}">
                <a16:creationId xmlns:a16="http://schemas.microsoft.com/office/drawing/2014/main" id="{40A2BC8E-4D5C-26C7-6F06-F8DF5EFC20DD}"/>
              </a:ext>
            </a:extLst>
          </p:cNvPr>
          <p:cNvSpPr/>
          <p:nvPr/>
        </p:nvSpPr>
        <p:spPr>
          <a:xfrm rot="16200000">
            <a:off x="4773668" y="3008674"/>
            <a:ext cx="445437" cy="147143"/>
          </a:xfrm>
          <a:prstGeom prst="trapezoid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kumimoji="1" lang="ko-KR" altLang="en-US" sz="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</a:rPr>
              <a:t>현도취</a:t>
            </a:r>
            <a:endParaRPr kumimoji="1" lang="ko-Kore-KR" altLang="en-US" sz="600" dirty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</a:endParaRPr>
          </a:p>
        </p:txBody>
      </p:sp>
      <p:sp>
        <p:nvSpPr>
          <p:cNvPr id="163" name="사다리꼴[T] 162">
            <a:extLst>
              <a:ext uri="{FF2B5EF4-FFF2-40B4-BE49-F238E27FC236}">
                <a16:creationId xmlns:a16="http://schemas.microsoft.com/office/drawing/2014/main" id="{E896A6FD-7FF6-42E1-22F8-D73591C6EA67}"/>
              </a:ext>
            </a:extLst>
          </p:cNvPr>
          <p:cNvSpPr/>
          <p:nvPr/>
        </p:nvSpPr>
        <p:spPr>
          <a:xfrm rot="16200000">
            <a:off x="4768776" y="3451159"/>
            <a:ext cx="445437" cy="147143"/>
          </a:xfrm>
          <a:prstGeom prst="trapezoid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kumimoji="1" lang="ko-KR" altLang="en-US" sz="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</a:rPr>
              <a:t>대청취</a:t>
            </a:r>
            <a:endParaRPr kumimoji="1" lang="ko-Kore-KR" altLang="en-US" sz="600" dirty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</a:endParaRPr>
          </a:p>
        </p:txBody>
      </p:sp>
      <p:sp>
        <p:nvSpPr>
          <p:cNvPr id="164" name="사다리꼴[T] 163">
            <a:extLst>
              <a:ext uri="{FF2B5EF4-FFF2-40B4-BE49-F238E27FC236}">
                <a16:creationId xmlns:a16="http://schemas.microsoft.com/office/drawing/2014/main" id="{B7466C01-094F-44E7-A2FA-37BA2D22113C}"/>
              </a:ext>
            </a:extLst>
          </p:cNvPr>
          <p:cNvSpPr/>
          <p:nvPr/>
        </p:nvSpPr>
        <p:spPr>
          <a:xfrm rot="16200000">
            <a:off x="4763494" y="3892829"/>
            <a:ext cx="445437" cy="147143"/>
          </a:xfrm>
          <a:prstGeom prst="trapezoid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kumimoji="1" lang="ko-KR" altLang="en-US" sz="600" dirty="0" err="1">
                <a:solidFill>
                  <a:schemeClr val="tx1"/>
                </a:solidFill>
                <a:latin typeface="Malgun Gothic" panose="020B0503020000020004" pitchFamily="34" charset="-127"/>
              </a:rPr>
              <a:t>청주정</a:t>
            </a:r>
            <a:endParaRPr kumimoji="1" lang="ko-Kore-KR" altLang="en-US" sz="600" dirty="0">
              <a:solidFill>
                <a:schemeClr val="tx1"/>
              </a:solidFill>
              <a:latin typeface="Malgun Gothic" panose="020B0503020000020004" pitchFamily="34" charset="-127"/>
            </a:endParaRPr>
          </a:p>
        </p:txBody>
      </p:sp>
      <p:sp>
        <p:nvSpPr>
          <p:cNvPr id="165" name="모서리가 둥근 직사각형 576">
            <a:extLst>
              <a:ext uri="{FF2B5EF4-FFF2-40B4-BE49-F238E27FC236}">
                <a16:creationId xmlns:a16="http://schemas.microsoft.com/office/drawing/2014/main" id="{D640055E-EC9D-DB78-77AE-3928D0A40321}"/>
              </a:ext>
            </a:extLst>
          </p:cNvPr>
          <p:cNvSpPr/>
          <p:nvPr/>
        </p:nvSpPr>
        <p:spPr>
          <a:xfrm>
            <a:off x="7396437" y="6097546"/>
            <a:ext cx="2039722" cy="144000"/>
          </a:xfrm>
          <a:prstGeom prst="roundRect">
            <a:avLst>
              <a:gd name="adj" fmla="val 0"/>
            </a:avLst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다음 페이지 계속</a:t>
            </a:r>
          </a:p>
        </p:txBody>
      </p:sp>
      <p:sp>
        <p:nvSpPr>
          <p:cNvPr id="166" name="타원 165">
            <a:extLst>
              <a:ext uri="{FF2B5EF4-FFF2-40B4-BE49-F238E27FC236}">
                <a16:creationId xmlns:a16="http://schemas.microsoft.com/office/drawing/2014/main" id="{90E78E14-6BB6-5394-EA48-D420C11E8D37}"/>
              </a:ext>
            </a:extLst>
          </p:cNvPr>
          <p:cNvSpPr/>
          <p:nvPr/>
        </p:nvSpPr>
        <p:spPr>
          <a:xfrm>
            <a:off x="5196509" y="2073268"/>
            <a:ext cx="508008" cy="160583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통합수질</a:t>
            </a:r>
          </a:p>
        </p:txBody>
      </p:sp>
    </p:spTree>
    <p:extLst>
      <p:ext uri="{BB962C8B-B14F-4D97-AF65-F5344CB8AC3E}">
        <p14:creationId xmlns:p14="http://schemas.microsoft.com/office/powerpoint/2010/main" val="3483846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텍스트 개체 틀 13">
            <a:extLst>
              <a:ext uri="{FF2B5EF4-FFF2-40B4-BE49-F238E27FC236}">
                <a16:creationId xmlns:a16="http://schemas.microsoft.com/office/drawing/2014/main" id="{4CB53163-9EB9-E7AA-9B9E-E0A7A0E7F3D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89395" y="463440"/>
            <a:ext cx="2808287" cy="178968"/>
          </a:xfrm>
        </p:spPr>
        <p:txBody>
          <a:bodyPr/>
          <a:lstStyle/>
          <a:p>
            <a:r>
              <a:rPr lang="en-US" altLang="ko-Kore-KR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Ⅲ</a:t>
            </a:r>
            <a:r>
              <a:rPr lang="en-US" altLang="ko-KR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.</a:t>
            </a:r>
            <a:r>
              <a:rPr lang="ko-KR" altLang="en-US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화면 내역</a:t>
            </a:r>
          </a:p>
        </p:txBody>
      </p:sp>
      <p:sp>
        <p:nvSpPr>
          <p:cNvPr id="60" name="텍스트 개체 틀 12">
            <a:extLst>
              <a:ext uri="{FF2B5EF4-FFF2-40B4-BE49-F238E27FC236}">
                <a16:creationId xmlns:a16="http://schemas.microsoft.com/office/drawing/2014/main" id="{5005FF63-39B4-D59B-B901-5E367C9FD0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494" y="570841"/>
            <a:ext cx="6191339" cy="288231"/>
          </a:xfrm>
        </p:spPr>
        <p:txBody>
          <a:bodyPr/>
          <a:lstStyle/>
          <a:p>
            <a:r>
              <a:rPr lang="ko-KR" altLang="en-US" dirty="0"/>
              <a:t>메인 대시보드</a:t>
            </a:r>
          </a:p>
        </p:txBody>
      </p:sp>
      <p:sp>
        <p:nvSpPr>
          <p:cNvPr id="61" name="텍스트 개체 틀 15">
            <a:extLst>
              <a:ext uri="{FF2B5EF4-FFF2-40B4-BE49-F238E27FC236}">
                <a16:creationId xmlns:a16="http://schemas.microsoft.com/office/drawing/2014/main" id="{718D17FB-A545-A52A-E9D2-ED97A33E1AF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89395" y="238325"/>
            <a:ext cx="2808287" cy="178968"/>
          </a:xfrm>
        </p:spPr>
        <p:txBody>
          <a:bodyPr/>
          <a:lstStyle/>
          <a:p>
            <a:r>
              <a:rPr lang="ko-KR" altLang="en-US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화면정의서</a:t>
            </a:r>
          </a:p>
        </p:txBody>
      </p:sp>
      <p:sp>
        <p:nvSpPr>
          <p:cNvPr id="59" name="텍스트 개체 틀 14">
            <a:extLst>
              <a:ext uri="{FF2B5EF4-FFF2-40B4-BE49-F238E27FC236}">
                <a16:creationId xmlns:a16="http://schemas.microsoft.com/office/drawing/2014/main" id="{CF406C81-F7D8-82DE-7F1E-19163280A8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89395" y="680104"/>
            <a:ext cx="2808287" cy="178968"/>
          </a:xfrm>
        </p:spPr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/>
              <a:t> 메인 대시보드</a:t>
            </a:r>
          </a:p>
        </p:txBody>
      </p:sp>
      <p:graphicFrame>
        <p:nvGraphicFramePr>
          <p:cNvPr id="2" name="Group 153">
            <a:extLst>
              <a:ext uri="{FF2B5EF4-FFF2-40B4-BE49-F238E27FC236}">
                <a16:creationId xmlns:a16="http://schemas.microsoft.com/office/drawing/2014/main" id="{D4609B1E-8A55-08FF-3D32-913DFA6548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8301755"/>
              </p:ext>
            </p:extLst>
          </p:nvPr>
        </p:nvGraphicFramePr>
        <p:xfrm>
          <a:off x="486975" y="1195590"/>
          <a:ext cx="8949183" cy="5044706"/>
        </p:xfrm>
        <a:graphic>
          <a:graphicData uri="http://schemas.openxmlformats.org/drawingml/2006/table">
            <a:tbl>
              <a:tblPr/>
              <a:tblGrid>
                <a:gridCol w="8468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861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0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5522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4517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화면</a:t>
                      </a:r>
                      <a:r>
                        <a:rPr kumimoji="1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ID</a:t>
                      </a:r>
                      <a:endParaRPr kumimoji="1" lang="ko-KR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KWPUP000000</a:t>
                      </a: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화면명</a:t>
                      </a:r>
                      <a:endParaRPr kumimoji="1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메인 대시보드</a:t>
                      </a: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735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네비게이션</a:t>
                      </a:r>
                      <a:endParaRPr kumimoji="1" lang="ko-KR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메인</a:t>
                      </a: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화면개요</a:t>
                      </a:r>
                      <a:endParaRPr kumimoji="1" lang="ko-KR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ko-KR" altLang="en-US" sz="1000" dirty="0">
                          <a:effectLst/>
                          <a:latin typeface="맑은 고딕" pitchFamily="50" charset="-127"/>
                          <a:ea typeface="+mn-ea"/>
                        </a:rPr>
                        <a:t>사용자 포털 메인 대시보드</a:t>
                      </a:r>
                      <a:r>
                        <a:rPr lang="en-US" altLang="ko-KR" sz="1000" dirty="0">
                          <a:effectLst/>
                          <a:latin typeface="맑은 고딕" pitchFamily="50" charset="-127"/>
                          <a:ea typeface="+mn-ea"/>
                        </a:rPr>
                        <a:t> – </a:t>
                      </a:r>
                      <a:r>
                        <a:rPr lang="ko-KR" altLang="en-US" sz="1000" dirty="0">
                          <a:effectLst/>
                          <a:latin typeface="맑은 고딕" pitchFamily="50" charset="-127"/>
                          <a:ea typeface="+mn-ea"/>
                        </a:rPr>
                        <a:t>상단 </a:t>
                      </a:r>
                      <a:r>
                        <a:rPr lang="en-US" altLang="ko-KR" sz="1000" dirty="0">
                          <a:effectLst/>
                          <a:latin typeface="맑은 고딕" pitchFamily="50" charset="-127"/>
                          <a:ea typeface="+mn-ea"/>
                        </a:rPr>
                        <a:t>GNB,</a:t>
                      </a:r>
                      <a:r>
                        <a:rPr lang="ko-KR" altLang="en-US" sz="1000" dirty="0">
                          <a:effectLst/>
                          <a:latin typeface="맑은 고딕" pitchFamily="50" charset="-127"/>
                          <a:ea typeface="+mn-ea"/>
                        </a:rPr>
                        <a:t> </a:t>
                      </a:r>
                      <a:r>
                        <a:rPr lang="ko-KR" altLang="en-US" sz="1000" dirty="0" err="1">
                          <a:effectLst/>
                          <a:latin typeface="맑은 고딕" pitchFamily="50" charset="-127"/>
                          <a:ea typeface="+mn-ea"/>
                        </a:rPr>
                        <a:t>대청수계</a:t>
                      </a:r>
                      <a:r>
                        <a:rPr lang="ko-KR" altLang="en-US" sz="1000" dirty="0">
                          <a:effectLst/>
                          <a:latin typeface="맑은 고딕" pitchFamily="50" charset="-127"/>
                          <a:ea typeface="+mn-ea"/>
                        </a:rPr>
                        <a:t> 개요도</a:t>
                      </a:r>
                      <a:endParaRPr lang="ko-KR" altLang="ko-KR" sz="1000" dirty="0">
                        <a:effectLst/>
                        <a:latin typeface="맑은 고딕" pitchFamily="50" charset="-127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13156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D1BB2AA5-AA8D-6426-1C5C-8ED62F2D86B1}"/>
              </a:ext>
            </a:extLst>
          </p:cNvPr>
          <p:cNvSpPr/>
          <p:nvPr/>
        </p:nvSpPr>
        <p:spPr>
          <a:xfrm>
            <a:off x="629631" y="2283090"/>
            <a:ext cx="6689333" cy="38864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E46EA5B-2CF8-482D-6EA6-D2285C0B6DA6}"/>
              </a:ext>
            </a:extLst>
          </p:cNvPr>
          <p:cNvSpPr/>
          <p:nvPr/>
        </p:nvSpPr>
        <p:spPr>
          <a:xfrm>
            <a:off x="632986" y="5082505"/>
            <a:ext cx="2191692" cy="1089018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81E50B5-6D4D-A491-AC9A-1BB5726E5885}"/>
              </a:ext>
            </a:extLst>
          </p:cNvPr>
          <p:cNvSpPr/>
          <p:nvPr/>
        </p:nvSpPr>
        <p:spPr>
          <a:xfrm>
            <a:off x="2824678" y="5085077"/>
            <a:ext cx="2247911" cy="1089018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26A1A4B-2452-CBA9-EC18-8ECA869B9502}"/>
              </a:ext>
            </a:extLst>
          </p:cNvPr>
          <p:cNvSpPr/>
          <p:nvPr/>
        </p:nvSpPr>
        <p:spPr>
          <a:xfrm>
            <a:off x="630298" y="2030726"/>
            <a:ext cx="6696459" cy="25855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36E069D-056C-4FD1-ED49-C94EF822101A}"/>
              </a:ext>
            </a:extLst>
          </p:cNvPr>
          <p:cNvSpPr/>
          <p:nvPr/>
        </p:nvSpPr>
        <p:spPr>
          <a:xfrm>
            <a:off x="629628" y="2031788"/>
            <a:ext cx="1512167" cy="257497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로고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5507FE-AA54-A789-7D20-AA30FDF751AE}"/>
              </a:ext>
            </a:extLst>
          </p:cNvPr>
          <p:cNvSpPr txBox="1"/>
          <p:nvPr/>
        </p:nvSpPr>
        <p:spPr>
          <a:xfrm>
            <a:off x="2141795" y="2039514"/>
            <a:ext cx="218842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900" dirty="0">
                <a:latin typeface="Malgun Gothic" panose="020B0503020000020004" pitchFamily="34" charset="-127"/>
              </a:rPr>
              <a:t>청주</a:t>
            </a:r>
            <a:r>
              <a:rPr kumimoji="1" lang="en-US" altLang="ko-Kore-KR" sz="900" dirty="0">
                <a:latin typeface="Malgun Gothic" panose="020B0503020000020004" pitchFamily="34" charset="-127"/>
              </a:rPr>
              <a:t>(</a:t>
            </a:r>
            <a:r>
              <a:rPr kumimoji="1" lang="ko-KR" altLang="en-US" sz="900" dirty="0">
                <a:latin typeface="Malgun Gothic" panose="020B0503020000020004" pitchFamily="34" charset="-127"/>
              </a:rPr>
              <a:t>정</a:t>
            </a:r>
            <a:r>
              <a:rPr kumimoji="1" lang="en-US" altLang="ko-KR" sz="900" dirty="0">
                <a:latin typeface="Malgun Gothic" panose="020B0503020000020004" pitchFamily="34" charset="-127"/>
              </a:rPr>
              <a:t>)</a:t>
            </a:r>
            <a:r>
              <a:rPr kumimoji="1" lang="ko-KR" altLang="en-US" sz="900" dirty="0">
                <a:latin typeface="Malgun Gothic" panose="020B0503020000020004" pitchFamily="34" charset="-127"/>
              </a:rPr>
              <a:t> </a:t>
            </a:r>
            <a:r>
              <a:rPr kumimoji="1" lang="en-US" altLang="ko-KR" sz="900" dirty="0">
                <a:latin typeface="Malgun Gothic" panose="020B0503020000020004" pitchFamily="34" charset="-127"/>
              </a:rPr>
              <a:t>|</a:t>
            </a:r>
            <a:r>
              <a:rPr kumimoji="1" lang="ko-KR" altLang="en-US" sz="900" dirty="0">
                <a:latin typeface="Malgun Gothic" panose="020B0503020000020004" pitchFamily="34" charset="-127"/>
              </a:rPr>
              <a:t> 접속시간 </a:t>
            </a:r>
            <a:r>
              <a:rPr kumimoji="1" lang="en-US" altLang="ko-KR" sz="900" dirty="0">
                <a:latin typeface="Malgun Gothic" panose="020B0503020000020004" pitchFamily="34" charset="-127"/>
              </a:rPr>
              <a:t>:</a:t>
            </a:r>
            <a:r>
              <a:rPr kumimoji="1" lang="ko-KR" altLang="en-US" sz="900" dirty="0">
                <a:latin typeface="Malgun Gothic" panose="020B0503020000020004" pitchFamily="34" charset="-127"/>
              </a:rPr>
              <a:t> </a:t>
            </a:r>
            <a:r>
              <a:rPr kumimoji="1" lang="en-US" altLang="ko-KR" sz="900" dirty="0">
                <a:latin typeface="Malgun Gothic" panose="020B0503020000020004" pitchFamily="34" charset="-127"/>
              </a:rPr>
              <a:t>2022.08.10,</a:t>
            </a:r>
            <a:r>
              <a:rPr kumimoji="1" lang="ko-KR" altLang="en-US" sz="900" dirty="0">
                <a:latin typeface="Malgun Gothic" panose="020B0503020000020004" pitchFamily="34" charset="-127"/>
              </a:rPr>
              <a:t> </a:t>
            </a:r>
            <a:r>
              <a:rPr kumimoji="1" lang="en-US" altLang="ko-KR" sz="900" dirty="0">
                <a:latin typeface="Malgun Gothic" panose="020B0503020000020004" pitchFamily="34" charset="-127"/>
              </a:rPr>
              <a:t>14:20</a:t>
            </a:r>
            <a:endParaRPr kumimoji="1" lang="ko-Kore-KR" altLang="en-US" sz="900" dirty="0">
              <a:latin typeface="Malgun Gothic" panose="020B0503020000020004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E3C99EF-75FF-BCFE-3F5F-3F4169F431B9}"/>
              </a:ext>
            </a:extLst>
          </p:cNvPr>
          <p:cNvSpPr/>
          <p:nvPr/>
        </p:nvSpPr>
        <p:spPr>
          <a:xfrm>
            <a:off x="5072589" y="5082504"/>
            <a:ext cx="2250122" cy="1089018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aphicFrame>
        <p:nvGraphicFramePr>
          <p:cNvPr id="10" name="Group 226">
            <a:extLst>
              <a:ext uri="{FF2B5EF4-FFF2-40B4-BE49-F238E27FC236}">
                <a16:creationId xmlns:a16="http://schemas.microsoft.com/office/drawing/2014/main" id="{938F91D6-D6CE-A186-722B-AB9BC55183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1436002"/>
              </p:ext>
            </p:extLst>
          </p:nvPr>
        </p:nvGraphicFramePr>
        <p:xfrm>
          <a:off x="7393862" y="1938165"/>
          <a:ext cx="2016224" cy="3143760"/>
        </p:xfrm>
        <a:graphic>
          <a:graphicData uri="http://schemas.openxmlformats.org/drawingml/2006/table">
            <a:tbl>
              <a:tblPr/>
              <a:tblGrid>
                <a:gridCol w="971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9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*</a:t>
                      </a:r>
                    </a:p>
                  </a:txBody>
                  <a:tcPr marL="0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사용자 포털 메인 대시보드 </a:t>
                      </a:r>
                      <a:r>
                        <a:rPr kumimoji="1" lang="en-US" altLang="ko-KR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GNB, </a:t>
                      </a:r>
                      <a:r>
                        <a:rPr kumimoji="1" lang="ko-KR" altLang="en-US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대청개요도</a:t>
                      </a:r>
                      <a:endParaRPr kumimoji="1" lang="en-US" altLang="ko-KR" sz="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51751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1</a:t>
                      </a:r>
                    </a:p>
                  </a:txBody>
                  <a:tcPr marL="0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상단 정보 및 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GNB</a:t>
                      </a: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[1.1]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K-water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로고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: 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클릭 시 메인 화면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(KWPPO111000)</a:t>
                      </a:r>
                      <a:r>
                        <a:rPr kumimoji="1" lang="ko-KR" alt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으로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이동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[1.2] 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접속 지역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: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SSO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정보로 소속 지역 표시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[1.3]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최초 접속 시간 표시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[1.4]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GNB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메뉴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/>
                      </a:r>
                      <a:b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</a:b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: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클릭 시 해당 내용으로 화면 변경 됨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: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관리자 메뉴는 해당 권한 소유자만 노출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51751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2</a:t>
                      </a:r>
                    </a:p>
                  </a:txBody>
                  <a:tcPr marL="0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대청수계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개요도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[2.1]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시설 아이콘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: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클릭 시 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[3]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에 해당 시설의 정보 표출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: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현재 선택된 시설 별도 아이콘으로 표시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[2.2]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</a:t>
                      </a:r>
                      <a:r>
                        <a:rPr kumimoji="1" lang="ko-KR" alt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관로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상태 표시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: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선택된 시설까지의 </a:t>
                      </a:r>
                      <a:r>
                        <a:rPr kumimoji="1" lang="ko-KR" alt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물이동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경로 표시 및 수질 상태를 색상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(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별첨 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＇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상황 별 색상표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’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참조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)</a:t>
                      </a:r>
                      <a:r>
                        <a:rPr kumimoji="1" lang="ko-KR" alt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으로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표시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51751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3</a:t>
                      </a:r>
                    </a:p>
                  </a:txBody>
                  <a:tcPr marL="0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선택 지역 세부 정보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51751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4</a:t>
                      </a:r>
                    </a:p>
                  </a:txBody>
                  <a:tcPr marL="0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대청댐 정보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51751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7194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#</a:t>
                      </a:r>
                    </a:p>
                  </a:txBody>
                  <a:tcPr marL="0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51751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1" name="모서리가 둥근 직사각형 576">
            <a:extLst>
              <a:ext uri="{FF2B5EF4-FFF2-40B4-BE49-F238E27FC236}">
                <a16:creationId xmlns:a16="http://schemas.microsoft.com/office/drawing/2014/main" id="{5045E62D-575E-1EDD-9CEC-B5873AB921EE}"/>
              </a:ext>
            </a:extLst>
          </p:cNvPr>
          <p:cNvSpPr/>
          <p:nvPr/>
        </p:nvSpPr>
        <p:spPr>
          <a:xfrm>
            <a:off x="1975801" y="2086350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1.2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모서리가 둥근 직사각형 576">
            <a:extLst>
              <a:ext uri="{FF2B5EF4-FFF2-40B4-BE49-F238E27FC236}">
                <a16:creationId xmlns:a16="http://schemas.microsoft.com/office/drawing/2014/main" id="{A8B57D78-5E53-246A-62FB-4D30499546F8}"/>
              </a:ext>
            </a:extLst>
          </p:cNvPr>
          <p:cNvSpPr/>
          <p:nvPr/>
        </p:nvSpPr>
        <p:spPr>
          <a:xfrm>
            <a:off x="979054" y="2083461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1.1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모서리가 둥근 직사각형 576">
            <a:extLst>
              <a:ext uri="{FF2B5EF4-FFF2-40B4-BE49-F238E27FC236}">
                <a16:creationId xmlns:a16="http://schemas.microsoft.com/office/drawing/2014/main" id="{CC6DD98B-E6F6-5DB5-7634-5AE7B0703C28}"/>
              </a:ext>
            </a:extLst>
          </p:cNvPr>
          <p:cNvSpPr/>
          <p:nvPr/>
        </p:nvSpPr>
        <p:spPr>
          <a:xfrm>
            <a:off x="4262880" y="2090174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1.3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3BE8141-C81A-9F88-6BE8-2B88D236D77C}"/>
              </a:ext>
            </a:extLst>
          </p:cNvPr>
          <p:cNvSpPr/>
          <p:nvPr/>
        </p:nvSpPr>
        <p:spPr>
          <a:xfrm>
            <a:off x="627122" y="5074188"/>
            <a:ext cx="6699636" cy="1138730"/>
          </a:xfrm>
          <a:prstGeom prst="rect">
            <a:avLst/>
          </a:prstGeom>
          <a:noFill/>
          <a:ln w="127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Malgun Gothic" panose="020B0503020000020004" pitchFamily="34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06D03BE-A83F-4B29-30DA-E027E6C29867}"/>
              </a:ext>
            </a:extLst>
          </p:cNvPr>
          <p:cNvSpPr/>
          <p:nvPr/>
        </p:nvSpPr>
        <p:spPr>
          <a:xfrm>
            <a:off x="627121" y="2039514"/>
            <a:ext cx="6699636" cy="244563"/>
          </a:xfrm>
          <a:prstGeom prst="rect">
            <a:avLst/>
          </a:prstGeom>
          <a:noFill/>
          <a:ln w="127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Malgun Gothic" panose="020B0503020000020004" pitchFamily="34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CC590948-AEC8-F28F-8D20-90C74F7EDBC5}"/>
              </a:ext>
            </a:extLst>
          </p:cNvPr>
          <p:cNvSpPr/>
          <p:nvPr/>
        </p:nvSpPr>
        <p:spPr>
          <a:xfrm>
            <a:off x="5745345" y="2073268"/>
            <a:ext cx="486983" cy="160583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예측수질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11551C0D-3640-DC99-D28A-A40BA383526C}"/>
              </a:ext>
            </a:extLst>
          </p:cNvPr>
          <p:cNvSpPr/>
          <p:nvPr/>
        </p:nvSpPr>
        <p:spPr>
          <a:xfrm>
            <a:off x="6273156" y="2073268"/>
            <a:ext cx="486982" cy="160583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이상수질</a:t>
            </a: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3A87AE18-97DD-3B15-6F82-C347A3D8B0BA}"/>
              </a:ext>
            </a:extLst>
          </p:cNvPr>
          <p:cNvSpPr/>
          <p:nvPr/>
        </p:nvSpPr>
        <p:spPr>
          <a:xfrm>
            <a:off x="6800966" y="2073268"/>
            <a:ext cx="486982" cy="160583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관리자</a:t>
            </a:r>
          </a:p>
        </p:txBody>
      </p:sp>
      <p:pic>
        <p:nvPicPr>
          <p:cNvPr id="19" name="그래픽 18">
            <a:extLst>
              <a:ext uri="{FF2B5EF4-FFF2-40B4-BE49-F238E27FC236}">
                <a16:creationId xmlns:a16="http://schemas.microsoft.com/office/drawing/2014/main" id="{AE95B01C-4272-0B5B-120A-B71F860EA56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356774" y="5617820"/>
            <a:ext cx="484285" cy="484285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B6210B98-5E3F-6013-E9A1-E005964BB46E}"/>
              </a:ext>
            </a:extLst>
          </p:cNvPr>
          <p:cNvSpPr/>
          <p:nvPr/>
        </p:nvSpPr>
        <p:spPr>
          <a:xfrm rot="10800000">
            <a:off x="5156313" y="5565168"/>
            <a:ext cx="144552" cy="519328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&gt;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21" name="그래픽 20">
            <a:extLst>
              <a:ext uri="{FF2B5EF4-FFF2-40B4-BE49-F238E27FC236}">
                <a16:creationId xmlns:a16="http://schemas.microsoft.com/office/drawing/2014/main" id="{F5FA376C-A1E0-D178-2B16-86E9AAABD20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996446" y="5617818"/>
            <a:ext cx="484285" cy="484285"/>
          </a:xfrm>
          <a:prstGeom prst="rect">
            <a:avLst/>
          </a:prstGeom>
        </p:spPr>
      </p:pic>
      <p:pic>
        <p:nvPicPr>
          <p:cNvPr id="22" name="그래픽 21">
            <a:extLst>
              <a:ext uri="{FF2B5EF4-FFF2-40B4-BE49-F238E27FC236}">
                <a16:creationId xmlns:a16="http://schemas.microsoft.com/office/drawing/2014/main" id="{23210BD1-8081-A036-FEA5-F5EAACF69A7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6591519" y="5617818"/>
            <a:ext cx="484285" cy="484285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4D8D1DF8-5DF0-6023-683F-FB5F810F4DC5}"/>
              </a:ext>
            </a:extLst>
          </p:cNvPr>
          <p:cNvSpPr/>
          <p:nvPr/>
        </p:nvSpPr>
        <p:spPr>
          <a:xfrm>
            <a:off x="5350632" y="5500790"/>
            <a:ext cx="480571" cy="128744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</a:t>
            </a:r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월</a:t>
            </a:r>
            <a:r>
              <a: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</a:t>
            </a:r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일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7BEF25E-D3A6-AAB8-303D-FEE08EF9174A}"/>
              </a:ext>
            </a:extLst>
          </p:cNvPr>
          <p:cNvSpPr/>
          <p:nvPr/>
        </p:nvSpPr>
        <p:spPr>
          <a:xfrm>
            <a:off x="5990303" y="5500789"/>
            <a:ext cx="480571" cy="128744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</a:t>
            </a:r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월</a:t>
            </a:r>
            <a:r>
              <a: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9</a:t>
            </a:r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일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6A4AF17-E2B1-EAD5-F799-E43D3023FF4A}"/>
              </a:ext>
            </a:extLst>
          </p:cNvPr>
          <p:cNvSpPr/>
          <p:nvPr/>
        </p:nvSpPr>
        <p:spPr>
          <a:xfrm>
            <a:off x="6585376" y="5500786"/>
            <a:ext cx="480571" cy="128744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</a:t>
            </a:r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월</a:t>
            </a:r>
            <a:r>
              <a: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10</a:t>
            </a:r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일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F18A803C-B0BF-F052-D236-6FE340963F65}"/>
              </a:ext>
            </a:extLst>
          </p:cNvPr>
          <p:cNvSpPr/>
          <p:nvPr/>
        </p:nvSpPr>
        <p:spPr>
          <a:xfrm>
            <a:off x="7135443" y="5566978"/>
            <a:ext cx="144552" cy="519328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>
                    <a:lumMod val="75000"/>
                  </a:schemeClr>
                </a:solidFill>
                <a:latin typeface="+mn-ea"/>
              </a:rPr>
              <a:t>&gt;</a:t>
            </a:r>
            <a:endParaRPr lang="ko-KR" altLang="en-US" sz="1000" dirty="0">
              <a:solidFill>
                <a:schemeClr val="bg1">
                  <a:lumMod val="75000"/>
                </a:schemeClr>
              </a:solidFill>
              <a:latin typeface="+mn-ea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55E4F57D-DA96-336B-1F99-9784911DB588}"/>
              </a:ext>
            </a:extLst>
          </p:cNvPr>
          <p:cNvGrpSpPr/>
          <p:nvPr/>
        </p:nvGrpSpPr>
        <p:grpSpPr>
          <a:xfrm>
            <a:off x="6529897" y="5163289"/>
            <a:ext cx="528628" cy="152253"/>
            <a:chOff x="6539968" y="5192142"/>
            <a:chExt cx="528628" cy="152253"/>
          </a:xfrm>
        </p:grpSpPr>
        <p:sp>
          <p:nvSpPr>
            <p:cNvPr id="28" name="모서리가 둥근 직사각형 576">
              <a:extLst>
                <a:ext uri="{FF2B5EF4-FFF2-40B4-BE49-F238E27FC236}">
                  <a16:creationId xmlns:a16="http://schemas.microsoft.com/office/drawing/2014/main" id="{16BD1E92-87DC-677F-62DF-249A70322272}"/>
                </a:ext>
              </a:extLst>
            </p:cNvPr>
            <p:cNvSpPr/>
            <p:nvPr/>
          </p:nvSpPr>
          <p:spPr>
            <a:xfrm>
              <a:off x="6539968" y="5192142"/>
              <a:ext cx="528628" cy="152253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ko-KR" altLang="en-US" sz="600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일 단위</a:t>
              </a:r>
            </a:p>
          </p:txBody>
        </p:sp>
        <p:sp>
          <p:nvSpPr>
            <p:cNvPr id="29" name="삼각형 83">
              <a:extLst>
                <a:ext uri="{FF2B5EF4-FFF2-40B4-BE49-F238E27FC236}">
                  <a16:creationId xmlns:a16="http://schemas.microsoft.com/office/drawing/2014/main" id="{384A5EDA-D6A3-8F83-0C7C-F8D84AC1F0ED}"/>
                </a:ext>
              </a:extLst>
            </p:cNvPr>
            <p:cNvSpPr/>
            <p:nvPr/>
          </p:nvSpPr>
          <p:spPr>
            <a:xfrm rot="10800000">
              <a:off x="6926201" y="5229199"/>
              <a:ext cx="97802" cy="75927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x-none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3FA8D692-148E-C51A-A3D8-043133A316D3}"/>
              </a:ext>
            </a:extLst>
          </p:cNvPr>
          <p:cNvSpPr txBox="1"/>
          <p:nvPr/>
        </p:nvSpPr>
        <p:spPr>
          <a:xfrm>
            <a:off x="632985" y="5102271"/>
            <a:ext cx="105189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700" dirty="0">
                <a:latin typeface="Malgun Gothic" panose="020B0503020000020004" pitchFamily="34" charset="-127"/>
              </a:rPr>
              <a:t>수위 정보 </a:t>
            </a:r>
            <a:r>
              <a:rPr kumimoji="1" lang="en-US" altLang="ko-KR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Malgun Gothic" panose="020B0503020000020004" pitchFamily="34" charset="-127"/>
              </a:rPr>
              <a:t>|</a:t>
            </a:r>
            <a:r>
              <a:rPr kumimoji="1" lang="ko-KR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Malgun Gothic" panose="020B0503020000020004" pitchFamily="34" charset="-127"/>
              </a:rPr>
              <a:t> 유량 정보</a:t>
            </a:r>
            <a:endParaRPr kumimoji="1" lang="ko-Kore-KR" altLang="en-US" sz="700" dirty="0">
              <a:solidFill>
                <a:schemeClr val="tx1">
                  <a:lumMod val="50000"/>
                  <a:lumOff val="50000"/>
                </a:schemeClr>
              </a:solidFill>
              <a:latin typeface="Malgun Gothic" panose="020B0503020000020004" pitchFamily="34" charset="-127"/>
            </a:endParaRPr>
          </a:p>
        </p:txBody>
      </p:sp>
      <p:sp>
        <p:nvSpPr>
          <p:cNvPr id="31" name="모서리가 둥근 직사각형 576">
            <a:extLst>
              <a:ext uri="{FF2B5EF4-FFF2-40B4-BE49-F238E27FC236}">
                <a16:creationId xmlns:a16="http://schemas.microsoft.com/office/drawing/2014/main" id="{0C0024E9-CC51-F8D9-BD9A-6968811982DF}"/>
              </a:ext>
            </a:extLst>
          </p:cNvPr>
          <p:cNvSpPr/>
          <p:nvPr/>
        </p:nvSpPr>
        <p:spPr>
          <a:xfrm>
            <a:off x="2621777" y="5131415"/>
            <a:ext cx="150132" cy="15225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endParaRPr lang="ko-KR" altLang="en-US" sz="6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모서리가 둥근 직사각형 576">
            <a:extLst>
              <a:ext uri="{FF2B5EF4-FFF2-40B4-BE49-F238E27FC236}">
                <a16:creationId xmlns:a16="http://schemas.microsoft.com/office/drawing/2014/main" id="{9AD33CB2-5A9F-1C24-6122-BC1C93840D7C}"/>
              </a:ext>
            </a:extLst>
          </p:cNvPr>
          <p:cNvSpPr/>
          <p:nvPr/>
        </p:nvSpPr>
        <p:spPr>
          <a:xfrm>
            <a:off x="7131118" y="5160282"/>
            <a:ext cx="150132" cy="15225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endParaRPr lang="ko-KR" altLang="en-US" sz="6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4C1B5C2-E191-B3B9-39AB-8A37C266A03B}"/>
              </a:ext>
            </a:extLst>
          </p:cNvPr>
          <p:cNvSpPr txBox="1"/>
          <p:nvPr/>
        </p:nvSpPr>
        <p:spPr>
          <a:xfrm>
            <a:off x="5071282" y="5136380"/>
            <a:ext cx="112082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700" dirty="0">
                <a:latin typeface="Malgun Gothic" panose="020B0503020000020004" pitchFamily="34" charset="-127"/>
              </a:rPr>
              <a:t>대청댐 </a:t>
            </a:r>
            <a:r>
              <a:rPr kumimoji="1" lang="ko-KR" altLang="en-US" sz="700" dirty="0" err="1">
                <a:latin typeface="Malgun Gothic" panose="020B0503020000020004" pitchFamily="34" charset="-127"/>
              </a:rPr>
              <a:t>녹조</a:t>
            </a:r>
            <a:r>
              <a:rPr kumimoji="1" lang="ko-KR" altLang="en-US" sz="700" dirty="0">
                <a:latin typeface="Malgun Gothic" panose="020B0503020000020004" pitchFamily="34" charset="-127"/>
              </a:rPr>
              <a:t> 현황</a:t>
            </a:r>
            <a:r>
              <a:rPr kumimoji="1" lang="en-US" altLang="ko-KR" sz="700" dirty="0">
                <a:latin typeface="Malgun Gothic" panose="020B0503020000020004" pitchFamily="34" charset="-127"/>
              </a:rPr>
              <a:t>(</a:t>
            </a:r>
            <a:r>
              <a:rPr kumimoji="1" lang="ko-KR" altLang="en-US" sz="700" dirty="0" err="1">
                <a:latin typeface="Malgun Gothic" panose="020B0503020000020004" pitchFamily="34" charset="-127"/>
              </a:rPr>
              <a:t>드론</a:t>
            </a:r>
            <a:r>
              <a:rPr kumimoji="1" lang="en-US" altLang="ko-KR" sz="700" dirty="0">
                <a:latin typeface="Malgun Gothic" panose="020B0503020000020004" pitchFamily="34" charset="-127"/>
              </a:rPr>
              <a:t>)</a:t>
            </a:r>
            <a:endParaRPr kumimoji="1" lang="ko-Kore-KR" altLang="en-US" sz="700" dirty="0">
              <a:latin typeface="Malgun Gothic" panose="020B0503020000020004" pitchFamily="34" charset="-127"/>
            </a:endParaRPr>
          </a:p>
        </p:txBody>
      </p:sp>
      <p:sp>
        <p:nvSpPr>
          <p:cNvPr id="34" name="Google Shape;4717;p100">
            <a:extLst>
              <a:ext uri="{FF2B5EF4-FFF2-40B4-BE49-F238E27FC236}">
                <a16:creationId xmlns:a16="http://schemas.microsoft.com/office/drawing/2014/main" id="{579EED38-B797-45E8-8B0D-2ECC8D22F1DC}"/>
              </a:ext>
            </a:extLst>
          </p:cNvPr>
          <p:cNvSpPr/>
          <p:nvPr/>
        </p:nvSpPr>
        <p:spPr>
          <a:xfrm>
            <a:off x="700697" y="5365211"/>
            <a:ext cx="2071211" cy="751271"/>
          </a:xfrm>
          <a:prstGeom prst="rect">
            <a:avLst/>
          </a:prstGeom>
          <a:solidFill>
            <a:srgbClr val="F6F6F6"/>
          </a:solidFill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5" name="Google Shape;4718;p100">
            <a:extLst>
              <a:ext uri="{FF2B5EF4-FFF2-40B4-BE49-F238E27FC236}">
                <a16:creationId xmlns:a16="http://schemas.microsoft.com/office/drawing/2014/main" id="{B548028C-4D92-4B6C-2184-27B4045AECC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42802" y="5434972"/>
            <a:ext cx="1044676" cy="560827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264B1F5B-1CCA-3F55-CCCF-304D17D72C4A}"/>
              </a:ext>
            </a:extLst>
          </p:cNvPr>
          <p:cNvSpPr txBox="1"/>
          <p:nvPr/>
        </p:nvSpPr>
        <p:spPr>
          <a:xfrm>
            <a:off x="2181507" y="5411743"/>
            <a:ext cx="52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00" dirty="0">
                <a:solidFill>
                  <a:schemeClr val="accent5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댐수위</a:t>
            </a:r>
            <a:endParaRPr kumimoji="1" lang="en-US" altLang="ko-Kore-KR" sz="500" dirty="0">
              <a:solidFill>
                <a:schemeClr val="accent5">
                  <a:lumMod val="60000"/>
                  <a:lumOff val="40000"/>
                </a:schemeClr>
              </a:solidFill>
              <a:latin typeface="Malgun Gothic" panose="020B0503020000020004" pitchFamily="34" charset="-127"/>
            </a:endParaRPr>
          </a:p>
          <a:p>
            <a:r>
              <a:rPr kumimoji="1" lang="ko-Kore-KR" altLang="en-US" sz="500" dirty="0">
                <a:solidFill>
                  <a:srgbClr val="C00000"/>
                </a:solidFill>
                <a:latin typeface="Malgun Gothic" panose="020B0503020000020004" pitchFamily="34" charset="-127"/>
              </a:rPr>
              <a:t>방수로</a:t>
            </a:r>
            <a:r>
              <a:rPr kumimoji="1" lang="ko-KR" altLang="en-US" sz="500" dirty="0">
                <a:solidFill>
                  <a:srgbClr val="C00000"/>
                </a:solidFill>
                <a:latin typeface="Malgun Gothic" panose="020B0503020000020004" pitchFamily="34" charset="-127"/>
              </a:rPr>
              <a:t> 수위</a:t>
            </a:r>
            <a:endParaRPr kumimoji="1" lang="en-US" altLang="ko-KR" sz="500" dirty="0">
              <a:solidFill>
                <a:srgbClr val="C00000"/>
              </a:solidFill>
              <a:latin typeface="Malgun Gothic" panose="020B0503020000020004" pitchFamily="34" charset="-127"/>
            </a:endParaRPr>
          </a:p>
          <a:p>
            <a:r>
              <a:rPr kumimoji="1" lang="ko-KR" altLang="en-US" sz="500" dirty="0">
                <a:solidFill>
                  <a:schemeClr val="tx2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저수량</a:t>
            </a:r>
            <a:endParaRPr kumimoji="1" lang="en-US" altLang="ko-KR" sz="500" dirty="0">
              <a:solidFill>
                <a:schemeClr val="tx2">
                  <a:lumMod val="60000"/>
                  <a:lumOff val="40000"/>
                </a:schemeClr>
              </a:solidFill>
              <a:latin typeface="Malgun Gothic" panose="020B0503020000020004" pitchFamily="34" charset="-127"/>
            </a:endParaRPr>
          </a:p>
          <a:p>
            <a:r>
              <a:rPr kumimoji="1" lang="ko-KR" altLang="en-US" sz="500" dirty="0">
                <a:solidFill>
                  <a:schemeClr val="accent3">
                    <a:lumMod val="75000"/>
                  </a:schemeClr>
                </a:solidFill>
                <a:latin typeface="Malgun Gothic" panose="020B0503020000020004" pitchFamily="34" charset="-127"/>
              </a:rPr>
              <a:t>저수율</a:t>
            </a:r>
            <a:endParaRPr kumimoji="1" lang="ko-Kore-KR" altLang="en-US" sz="500" dirty="0">
              <a:solidFill>
                <a:schemeClr val="accent3">
                  <a:lumMod val="75000"/>
                </a:schemeClr>
              </a:solidFill>
              <a:latin typeface="Malgun Gothic" panose="020B0503020000020004" pitchFamily="34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800C8AE4-677A-88A8-D063-4B9B536D2AFF}"/>
              </a:ext>
            </a:extLst>
          </p:cNvPr>
          <p:cNvGrpSpPr/>
          <p:nvPr/>
        </p:nvGrpSpPr>
        <p:grpSpPr>
          <a:xfrm>
            <a:off x="2050367" y="5131415"/>
            <a:ext cx="528628" cy="152253"/>
            <a:chOff x="6539968" y="5192142"/>
            <a:chExt cx="528628" cy="152253"/>
          </a:xfrm>
        </p:grpSpPr>
        <p:sp>
          <p:nvSpPr>
            <p:cNvPr id="38" name="모서리가 둥근 직사각형 576">
              <a:extLst>
                <a:ext uri="{FF2B5EF4-FFF2-40B4-BE49-F238E27FC236}">
                  <a16:creationId xmlns:a16="http://schemas.microsoft.com/office/drawing/2014/main" id="{2D62D4C6-6C09-418C-7509-7E8FE382889B}"/>
                </a:ext>
              </a:extLst>
            </p:cNvPr>
            <p:cNvSpPr/>
            <p:nvPr/>
          </p:nvSpPr>
          <p:spPr>
            <a:xfrm>
              <a:off x="6539968" y="5192142"/>
              <a:ext cx="528628" cy="152253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ko-KR" altLang="en-US" sz="600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시간 단위</a:t>
              </a:r>
            </a:p>
          </p:txBody>
        </p:sp>
        <p:sp>
          <p:nvSpPr>
            <p:cNvPr id="39" name="삼각형 83">
              <a:extLst>
                <a:ext uri="{FF2B5EF4-FFF2-40B4-BE49-F238E27FC236}">
                  <a16:creationId xmlns:a16="http://schemas.microsoft.com/office/drawing/2014/main" id="{2EAD08B6-F1E1-602C-5BCF-445A3C06E43E}"/>
                </a:ext>
              </a:extLst>
            </p:cNvPr>
            <p:cNvSpPr/>
            <p:nvPr/>
          </p:nvSpPr>
          <p:spPr>
            <a:xfrm rot="10800000">
              <a:off x="6926201" y="5229199"/>
              <a:ext cx="97802" cy="75927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x-none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08C07FF-1C24-E0F0-7A7F-5F7DE8F00902}"/>
              </a:ext>
            </a:extLst>
          </p:cNvPr>
          <p:cNvSpPr txBox="1"/>
          <p:nvPr/>
        </p:nvSpPr>
        <p:spPr>
          <a:xfrm>
            <a:off x="657265" y="5605092"/>
            <a:ext cx="3161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00" dirty="0">
                <a:latin typeface="Malgun Gothic" panose="020B0503020000020004" pitchFamily="34" charset="-127"/>
              </a:rPr>
              <a:t>단위</a:t>
            </a:r>
            <a:endParaRPr kumimoji="1" lang="en-US" altLang="ko-KR" sz="500" dirty="0">
              <a:latin typeface="Malgun Gothic" panose="020B0503020000020004" pitchFamily="34" charset="-127"/>
            </a:endParaRPr>
          </a:p>
          <a:p>
            <a:r>
              <a:rPr kumimoji="1" lang="ko-KR" altLang="en-US" sz="500" dirty="0">
                <a:latin typeface="Malgun Gothic" panose="020B0503020000020004" pitchFamily="34" charset="-127"/>
              </a:rPr>
              <a:t>표시</a:t>
            </a:r>
            <a:endParaRPr kumimoji="1" lang="en-US" altLang="ko-KR" sz="500" dirty="0">
              <a:latin typeface="Malgun Gothic" panose="020B0503020000020004" pitchFamily="34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2A1C787-E215-598D-1311-81561842653E}"/>
              </a:ext>
            </a:extLst>
          </p:cNvPr>
          <p:cNvSpPr txBox="1"/>
          <p:nvPr/>
        </p:nvSpPr>
        <p:spPr>
          <a:xfrm>
            <a:off x="1142802" y="5953162"/>
            <a:ext cx="976549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00" dirty="0">
                <a:latin typeface="Malgun Gothic" panose="020B0503020000020004" pitchFamily="34" charset="-127"/>
              </a:rPr>
              <a:t>시간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일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주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월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분기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년 표시</a:t>
            </a:r>
            <a:endParaRPr kumimoji="1" lang="en-US" altLang="ko-KR" sz="500" dirty="0">
              <a:latin typeface="Malgun Gothic" panose="020B0503020000020004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3BE96356-88E4-2214-5A09-FC3BFB3E5EA6}"/>
              </a:ext>
            </a:extLst>
          </p:cNvPr>
          <p:cNvGrpSpPr/>
          <p:nvPr/>
        </p:nvGrpSpPr>
        <p:grpSpPr>
          <a:xfrm>
            <a:off x="4269453" y="5163289"/>
            <a:ext cx="528628" cy="152253"/>
            <a:chOff x="6539968" y="5192142"/>
            <a:chExt cx="528628" cy="152253"/>
          </a:xfrm>
        </p:grpSpPr>
        <p:sp>
          <p:nvSpPr>
            <p:cNvPr id="43" name="모서리가 둥근 직사각형 576">
              <a:extLst>
                <a:ext uri="{FF2B5EF4-FFF2-40B4-BE49-F238E27FC236}">
                  <a16:creationId xmlns:a16="http://schemas.microsoft.com/office/drawing/2014/main" id="{ADB29677-A733-6CEC-277F-41C6F03A0C2D}"/>
                </a:ext>
              </a:extLst>
            </p:cNvPr>
            <p:cNvSpPr/>
            <p:nvPr/>
          </p:nvSpPr>
          <p:spPr>
            <a:xfrm>
              <a:off x="6539968" y="5192142"/>
              <a:ext cx="528628" cy="152253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ko-KR" altLang="en-US" sz="600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일 단위</a:t>
              </a:r>
            </a:p>
          </p:txBody>
        </p:sp>
        <p:sp>
          <p:nvSpPr>
            <p:cNvPr id="44" name="삼각형 83">
              <a:extLst>
                <a:ext uri="{FF2B5EF4-FFF2-40B4-BE49-F238E27FC236}">
                  <a16:creationId xmlns:a16="http://schemas.microsoft.com/office/drawing/2014/main" id="{453111EF-9DB4-88CF-5E27-895C1417A951}"/>
                </a:ext>
              </a:extLst>
            </p:cNvPr>
            <p:cNvSpPr/>
            <p:nvPr/>
          </p:nvSpPr>
          <p:spPr>
            <a:xfrm rot="10800000">
              <a:off x="6926201" y="5229199"/>
              <a:ext cx="97802" cy="75927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x-none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sp>
        <p:nvSpPr>
          <p:cNvPr id="45" name="모서리가 둥근 직사각형 576">
            <a:extLst>
              <a:ext uri="{FF2B5EF4-FFF2-40B4-BE49-F238E27FC236}">
                <a16:creationId xmlns:a16="http://schemas.microsoft.com/office/drawing/2014/main" id="{25D7D974-93FC-FE70-9116-1513880D27E5}"/>
              </a:ext>
            </a:extLst>
          </p:cNvPr>
          <p:cNvSpPr/>
          <p:nvPr/>
        </p:nvSpPr>
        <p:spPr>
          <a:xfrm>
            <a:off x="4870674" y="5160282"/>
            <a:ext cx="150132" cy="15225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endParaRPr lang="ko-KR" altLang="en-US" sz="6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E881C8-3995-769E-1EF4-CEED758DBDD8}"/>
              </a:ext>
            </a:extLst>
          </p:cNvPr>
          <p:cNvSpPr txBox="1"/>
          <p:nvPr/>
        </p:nvSpPr>
        <p:spPr>
          <a:xfrm>
            <a:off x="2810838" y="5136380"/>
            <a:ext cx="121058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700" dirty="0">
                <a:latin typeface="Malgun Gothic" panose="020B0503020000020004" pitchFamily="34" charset="-127"/>
              </a:rPr>
              <a:t>대청댐 수질 현황</a:t>
            </a:r>
            <a:r>
              <a:rPr kumimoji="1" lang="en-US" altLang="ko-KR" sz="700" dirty="0">
                <a:latin typeface="Malgun Gothic" panose="020B0503020000020004" pitchFamily="34" charset="-127"/>
              </a:rPr>
              <a:t>(</a:t>
            </a:r>
            <a:r>
              <a:rPr kumimoji="1" lang="ko-KR" altLang="en-US" sz="700" dirty="0" err="1">
                <a:latin typeface="Malgun Gothic" panose="020B0503020000020004" pitchFamily="34" charset="-127"/>
              </a:rPr>
              <a:t>에코봇</a:t>
            </a:r>
            <a:r>
              <a:rPr kumimoji="1" lang="en-US" altLang="ko-KR" sz="700" dirty="0">
                <a:latin typeface="Malgun Gothic" panose="020B0503020000020004" pitchFamily="34" charset="-127"/>
              </a:rPr>
              <a:t>)</a:t>
            </a:r>
            <a:endParaRPr kumimoji="1" lang="ko-Kore-KR" altLang="en-US" sz="700" dirty="0">
              <a:latin typeface="Malgun Gothic" panose="020B0503020000020004" pitchFamily="34" charset="-127"/>
            </a:endParaRPr>
          </a:p>
        </p:txBody>
      </p:sp>
      <p:sp>
        <p:nvSpPr>
          <p:cNvPr id="47" name="Google Shape;4717;p100">
            <a:extLst>
              <a:ext uri="{FF2B5EF4-FFF2-40B4-BE49-F238E27FC236}">
                <a16:creationId xmlns:a16="http://schemas.microsoft.com/office/drawing/2014/main" id="{0DB406FB-631D-0924-FD9D-E82DEE821074}"/>
              </a:ext>
            </a:extLst>
          </p:cNvPr>
          <p:cNvSpPr/>
          <p:nvPr/>
        </p:nvSpPr>
        <p:spPr>
          <a:xfrm>
            <a:off x="2891081" y="5357071"/>
            <a:ext cx="2128644" cy="751271"/>
          </a:xfrm>
          <a:prstGeom prst="rect">
            <a:avLst/>
          </a:prstGeom>
          <a:solidFill>
            <a:srgbClr val="F6F6F6"/>
          </a:solidFill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8" name="Google Shape;4718;p100">
            <a:extLst>
              <a:ext uri="{FF2B5EF4-FFF2-40B4-BE49-F238E27FC236}">
                <a16:creationId xmlns:a16="http://schemas.microsoft.com/office/drawing/2014/main" id="{B11FF309-58F5-2C86-1570-4996B8C541D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91655" y="5427038"/>
            <a:ext cx="1044676" cy="560827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3D223E5A-4B38-9FD2-D817-A047A37678DE}"/>
              </a:ext>
            </a:extLst>
          </p:cNvPr>
          <p:cNvSpPr txBox="1"/>
          <p:nvPr/>
        </p:nvSpPr>
        <p:spPr>
          <a:xfrm>
            <a:off x="4421787" y="5439011"/>
            <a:ext cx="56938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00" dirty="0">
                <a:solidFill>
                  <a:schemeClr val="accent1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온도</a:t>
            </a:r>
            <a:endParaRPr kumimoji="1" lang="en-US" altLang="ko-KR" sz="500" dirty="0">
              <a:solidFill>
                <a:schemeClr val="accent1">
                  <a:lumMod val="60000"/>
                  <a:lumOff val="40000"/>
                </a:schemeClr>
              </a:solidFill>
              <a:latin typeface="Malgun Gothic" panose="020B0503020000020004" pitchFamily="34" charset="-127"/>
            </a:endParaRPr>
          </a:p>
          <a:p>
            <a:r>
              <a:rPr kumimoji="1" lang="ko-KR" altLang="en-US" sz="500" dirty="0">
                <a:solidFill>
                  <a:schemeClr val="accent2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수소이온농도</a:t>
            </a:r>
            <a:endParaRPr kumimoji="1" lang="en-US" altLang="ko-KR" sz="500" dirty="0">
              <a:solidFill>
                <a:schemeClr val="accent2">
                  <a:lumMod val="60000"/>
                  <a:lumOff val="40000"/>
                </a:schemeClr>
              </a:solidFill>
              <a:latin typeface="Malgun Gothic" panose="020B0503020000020004" pitchFamily="34" charset="-127"/>
            </a:endParaRPr>
          </a:p>
          <a:p>
            <a:r>
              <a:rPr kumimoji="1" lang="ko-KR" altLang="en-US" sz="5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광학용존산소</a:t>
            </a:r>
            <a:endParaRPr kumimoji="1" lang="en-US" altLang="ko-KR" sz="500" dirty="0">
              <a:solidFill>
                <a:schemeClr val="accent3">
                  <a:lumMod val="60000"/>
                  <a:lumOff val="40000"/>
                </a:schemeClr>
              </a:solidFill>
              <a:latin typeface="Malgun Gothic" panose="020B0503020000020004" pitchFamily="34" charset="-127"/>
            </a:endParaRPr>
          </a:p>
          <a:p>
            <a:r>
              <a:rPr kumimoji="1" lang="ko-KR" altLang="en-US" sz="500" dirty="0">
                <a:solidFill>
                  <a:schemeClr val="accent4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탁도</a:t>
            </a:r>
            <a:endParaRPr kumimoji="1" lang="en-US" altLang="ko-KR" sz="500" dirty="0">
              <a:solidFill>
                <a:schemeClr val="accent4">
                  <a:lumMod val="60000"/>
                  <a:lumOff val="40000"/>
                </a:schemeClr>
              </a:solidFill>
              <a:latin typeface="Malgun Gothic" panose="020B0503020000020004" pitchFamily="34" charset="-127"/>
            </a:endParaRPr>
          </a:p>
          <a:p>
            <a:r>
              <a:rPr kumimoji="1" lang="ko-KR" altLang="en-US" sz="500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남조류</a:t>
            </a:r>
            <a:r>
              <a:rPr kumimoji="1" lang="en-US" altLang="ko-KR" sz="500" dirty="0">
                <a:solidFill>
                  <a:schemeClr val="accent5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-</a:t>
            </a:r>
            <a:r>
              <a:rPr kumimoji="1" lang="ko-KR" altLang="en-US" sz="500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피코</a:t>
            </a:r>
            <a:r>
              <a:rPr kumimoji="1" lang="en-US" altLang="ko-KR" sz="500" dirty="0">
                <a:solidFill>
                  <a:schemeClr val="accent5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..</a:t>
            </a:r>
          </a:p>
          <a:p>
            <a:r>
              <a:rPr kumimoji="1" lang="ko-KR" altLang="en-US" sz="5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클로로필</a:t>
            </a:r>
            <a:r>
              <a:rPr kumimoji="1" lang="en-US" altLang="ko-KR" sz="500" dirty="0">
                <a:solidFill>
                  <a:schemeClr val="accent6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a</a:t>
            </a:r>
            <a:endParaRPr kumimoji="1" lang="ko-Kore-KR" altLang="en-US" sz="500" dirty="0">
              <a:solidFill>
                <a:schemeClr val="accent6">
                  <a:lumMod val="60000"/>
                  <a:lumOff val="40000"/>
                </a:schemeClr>
              </a:solidFill>
              <a:latin typeface="Malgun Gothic" panose="020B0503020000020004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DC1DDFD-7CB5-9D03-3A56-13E45F73DC96}"/>
              </a:ext>
            </a:extLst>
          </p:cNvPr>
          <p:cNvSpPr txBox="1"/>
          <p:nvPr/>
        </p:nvSpPr>
        <p:spPr>
          <a:xfrm>
            <a:off x="3286331" y="5950679"/>
            <a:ext cx="976549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00" dirty="0">
                <a:latin typeface="Malgun Gothic" panose="020B0503020000020004" pitchFamily="34" charset="-127"/>
              </a:rPr>
              <a:t>시간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일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주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월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분기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년 표시</a:t>
            </a:r>
            <a:endParaRPr kumimoji="1" lang="en-US" altLang="ko-KR" sz="500" dirty="0">
              <a:latin typeface="Malgun Gothic" panose="020B0503020000020004" pitchFamily="34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1DBDD0E-0A27-74CD-08E7-399A4A266EE5}"/>
              </a:ext>
            </a:extLst>
          </p:cNvPr>
          <p:cNvSpPr txBox="1"/>
          <p:nvPr/>
        </p:nvSpPr>
        <p:spPr>
          <a:xfrm>
            <a:off x="2859535" y="5605092"/>
            <a:ext cx="3161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00" dirty="0">
                <a:latin typeface="Malgun Gothic" panose="020B0503020000020004" pitchFamily="34" charset="-127"/>
              </a:rPr>
              <a:t>단위</a:t>
            </a:r>
            <a:endParaRPr kumimoji="1" lang="en-US" altLang="ko-KR" sz="500" dirty="0">
              <a:latin typeface="Malgun Gothic" panose="020B0503020000020004" pitchFamily="34" charset="-127"/>
            </a:endParaRPr>
          </a:p>
          <a:p>
            <a:r>
              <a:rPr kumimoji="1" lang="ko-KR" altLang="en-US" sz="500" dirty="0">
                <a:latin typeface="Malgun Gothic" panose="020B0503020000020004" pitchFamily="34" charset="-127"/>
              </a:rPr>
              <a:t>표시</a:t>
            </a:r>
            <a:endParaRPr kumimoji="1" lang="en-US" altLang="ko-KR" sz="500" dirty="0">
              <a:latin typeface="Malgun Gothic" panose="020B0503020000020004" pitchFamily="34" charset="-127"/>
            </a:endParaRPr>
          </a:p>
        </p:txBody>
      </p:sp>
      <p:sp>
        <p:nvSpPr>
          <p:cNvPr id="52" name="모서리가 둥근 직사각형 576">
            <a:extLst>
              <a:ext uri="{FF2B5EF4-FFF2-40B4-BE49-F238E27FC236}">
                <a16:creationId xmlns:a16="http://schemas.microsoft.com/office/drawing/2014/main" id="{9DCE0933-A041-8CF3-08E0-121AD30AA102}"/>
              </a:ext>
            </a:extLst>
          </p:cNvPr>
          <p:cNvSpPr/>
          <p:nvPr/>
        </p:nvSpPr>
        <p:spPr>
          <a:xfrm>
            <a:off x="554730" y="1966658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47D4DFE-9405-F590-0936-0501C357B1F3}"/>
              </a:ext>
            </a:extLst>
          </p:cNvPr>
          <p:cNvSpPr/>
          <p:nvPr/>
        </p:nvSpPr>
        <p:spPr>
          <a:xfrm>
            <a:off x="4895652" y="2276872"/>
            <a:ext cx="2431105" cy="280820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D90CF30F-3009-F245-3A23-0B0890F56998}"/>
              </a:ext>
            </a:extLst>
          </p:cNvPr>
          <p:cNvSpPr/>
          <p:nvPr/>
        </p:nvSpPr>
        <p:spPr>
          <a:xfrm>
            <a:off x="629628" y="2281112"/>
            <a:ext cx="4440453" cy="2801392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대청수계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개요도</a:t>
            </a:r>
            <a:endParaRPr lang="en-US" altLang="ko-KR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댐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취수장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정수장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9FBC25B6-FA02-233B-46F1-0ED9AD84981F}"/>
              </a:ext>
            </a:extLst>
          </p:cNvPr>
          <p:cNvGrpSpPr/>
          <p:nvPr/>
        </p:nvGrpSpPr>
        <p:grpSpPr>
          <a:xfrm>
            <a:off x="5071283" y="2277133"/>
            <a:ext cx="2257982" cy="945071"/>
            <a:chOff x="7010895" y="2265333"/>
            <a:chExt cx="2257982" cy="945071"/>
          </a:xfrm>
        </p:grpSpPr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9ECC22F6-46D4-5CC2-0162-C5CA10AFF482}"/>
                </a:ext>
              </a:extLst>
            </p:cNvPr>
            <p:cNvSpPr/>
            <p:nvPr/>
          </p:nvSpPr>
          <p:spPr>
            <a:xfrm>
              <a:off x="7010895" y="2265333"/>
              <a:ext cx="2257982" cy="94507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360B4E3-4187-7DBD-C6CA-538C07ED0BA7}"/>
                </a:ext>
              </a:extLst>
            </p:cNvPr>
            <p:cNvSpPr txBox="1"/>
            <p:nvPr/>
          </p:nvSpPr>
          <p:spPr>
            <a:xfrm>
              <a:off x="7015467" y="2270346"/>
              <a:ext cx="63350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700" dirty="0">
                  <a:latin typeface="Malgun Gothic" panose="020B0503020000020004" pitchFamily="34" charset="-127"/>
                </a:rPr>
                <a:t>청주정수장</a:t>
              </a:r>
              <a:endParaRPr kumimoji="1" lang="ko-Kore-KR" altLang="en-US" sz="700" dirty="0">
                <a:latin typeface="Malgun Gothic" panose="020B0503020000020004" pitchFamily="34" charset="-127"/>
              </a:endParaRPr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12FEEE58-22AE-CC19-5B67-BE4DEC4F3E4B}"/>
                </a:ext>
              </a:extLst>
            </p:cNvPr>
            <p:cNvSpPr/>
            <p:nvPr/>
          </p:nvSpPr>
          <p:spPr>
            <a:xfrm>
              <a:off x="7172857" y="2541528"/>
              <a:ext cx="472871" cy="4730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ko-KR" altLang="en-US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날씨</a:t>
              </a:r>
              <a:endPara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  <a:p>
              <a:pPr algn="ctr"/>
              <a:r>
                <a:rPr lang="ko-KR" altLang="en-US" sz="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픽토그램</a:t>
              </a:r>
              <a:endPara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D3574E6D-B391-4BDF-52FD-37A3183F5644}"/>
                </a:ext>
              </a:extLst>
            </p:cNvPr>
            <p:cNvSpPr/>
            <p:nvPr/>
          </p:nvSpPr>
          <p:spPr>
            <a:xfrm>
              <a:off x="7770815" y="2523893"/>
              <a:ext cx="1358649" cy="4730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기상 정보</a:t>
              </a:r>
              <a:endPara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  <a:p>
              <a:pPr algn="ctr"/>
              <a:r>
                <a:rPr lang="en-US" altLang="ko-KR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(</a:t>
              </a:r>
              <a:r>
                <a:rPr lang="ko-KR" altLang="en-US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온도</a:t>
              </a:r>
              <a:r>
                <a:rPr lang="en-US" altLang="ko-KR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,</a:t>
              </a:r>
              <a:r>
                <a:rPr lang="ko-KR" altLang="en-US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 바람</a:t>
              </a:r>
              <a:r>
                <a:rPr lang="en-US" altLang="ko-KR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,</a:t>
              </a:r>
              <a:r>
                <a:rPr lang="ko-KR" altLang="en-US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 습도</a:t>
              </a:r>
              <a:r>
                <a:rPr lang="en-US" altLang="ko-KR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)</a:t>
              </a:r>
              <a:endPara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DE946A0C-B727-0AD0-85DA-8C7061612D72}"/>
              </a:ext>
            </a:extLst>
          </p:cNvPr>
          <p:cNvSpPr/>
          <p:nvPr/>
        </p:nvSpPr>
        <p:spPr>
          <a:xfrm>
            <a:off x="5066268" y="3224777"/>
            <a:ext cx="2257982" cy="1848498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AEE7E3A-5569-B54E-B859-6EAFD4126B5C}"/>
              </a:ext>
            </a:extLst>
          </p:cNvPr>
          <p:cNvSpPr txBox="1"/>
          <p:nvPr/>
        </p:nvSpPr>
        <p:spPr>
          <a:xfrm>
            <a:off x="5068302" y="3225037"/>
            <a:ext cx="110318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700" dirty="0">
                <a:latin typeface="Malgun Gothic" panose="020B0503020000020004" pitchFamily="34" charset="-127"/>
              </a:rPr>
              <a:t>실시간 수질정보</a:t>
            </a:r>
            <a:endParaRPr kumimoji="1" lang="en-US" altLang="ko-KR" sz="700" dirty="0">
              <a:latin typeface="Malgun Gothic" panose="020B0503020000020004" pitchFamily="34" charset="-127"/>
            </a:endParaRPr>
          </a:p>
          <a:p>
            <a:r>
              <a:rPr kumimoji="1" lang="ko-KR" altLang="en-US" sz="600" dirty="0">
                <a:latin typeface="Malgun Gothic" panose="020B0503020000020004" pitchFamily="34" charset="-127"/>
              </a:rPr>
              <a:t>조회시각 </a:t>
            </a:r>
            <a:r>
              <a:rPr kumimoji="1" lang="en-US" altLang="ko-KR" sz="600" dirty="0">
                <a:latin typeface="Malgun Gothic" panose="020B0503020000020004" pitchFamily="34" charset="-127"/>
              </a:rPr>
              <a:t>2022.8.10</a:t>
            </a:r>
            <a:r>
              <a:rPr kumimoji="1" lang="ko-KR" altLang="en-US" sz="600" dirty="0">
                <a:latin typeface="Malgun Gothic" panose="020B0503020000020004" pitchFamily="34" charset="-127"/>
              </a:rPr>
              <a:t> </a:t>
            </a:r>
            <a:r>
              <a:rPr kumimoji="1" lang="en-US" altLang="ko-KR" sz="600" dirty="0">
                <a:latin typeface="Malgun Gothic" panose="020B0503020000020004" pitchFamily="34" charset="-127"/>
              </a:rPr>
              <a:t>| 14:20</a:t>
            </a:r>
          </a:p>
          <a:p>
            <a:r>
              <a:rPr kumimoji="1" lang="ko-KR" altLang="en-US" sz="600" dirty="0">
                <a:latin typeface="Malgun Gothic" panose="020B0503020000020004" pitchFamily="34" charset="-127"/>
              </a:rPr>
              <a:t>계측시각 </a:t>
            </a:r>
            <a:r>
              <a:rPr kumimoji="1" lang="en-US" altLang="ko-KR" sz="600" dirty="0">
                <a:latin typeface="Malgun Gothic" panose="020B0503020000020004" pitchFamily="34" charset="-127"/>
              </a:rPr>
              <a:t>2022.8.10</a:t>
            </a:r>
            <a:r>
              <a:rPr kumimoji="1" lang="ko-KR" altLang="en-US" sz="600" dirty="0">
                <a:latin typeface="Malgun Gothic" panose="020B0503020000020004" pitchFamily="34" charset="-127"/>
              </a:rPr>
              <a:t> </a:t>
            </a:r>
            <a:r>
              <a:rPr kumimoji="1" lang="en-US" altLang="ko-KR" sz="600" dirty="0">
                <a:latin typeface="Malgun Gothic" panose="020B0503020000020004" pitchFamily="34" charset="-127"/>
              </a:rPr>
              <a:t>|</a:t>
            </a:r>
            <a:r>
              <a:rPr kumimoji="1" lang="ko-KR" altLang="en-US" sz="600" dirty="0">
                <a:latin typeface="Malgun Gothic" panose="020B0503020000020004" pitchFamily="34" charset="-127"/>
              </a:rPr>
              <a:t> </a:t>
            </a:r>
            <a:r>
              <a:rPr kumimoji="1" lang="en-US" altLang="ko-KR" sz="600" dirty="0">
                <a:latin typeface="Malgun Gothic" panose="020B0503020000020004" pitchFamily="34" charset="-127"/>
              </a:rPr>
              <a:t>14:19</a:t>
            </a:r>
            <a:endParaRPr kumimoji="1" lang="ko-Kore-KR" altLang="en-US" sz="700" dirty="0">
              <a:latin typeface="Malgun Gothic" panose="020B0503020000020004" pitchFamily="34" charset="-127"/>
            </a:endParaRPr>
          </a:p>
        </p:txBody>
      </p:sp>
      <p:sp>
        <p:nvSpPr>
          <p:cNvPr id="66" name="모서리가 둥근 직사각형 576">
            <a:extLst>
              <a:ext uri="{FF2B5EF4-FFF2-40B4-BE49-F238E27FC236}">
                <a16:creationId xmlns:a16="http://schemas.microsoft.com/office/drawing/2014/main" id="{D8D31581-1850-5FE5-B5E7-CFFB4BAE5889}"/>
              </a:ext>
            </a:extLst>
          </p:cNvPr>
          <p:cNvSpPr/>
          <p:nvPr/>
        </p:nvSpPr>
        <p:spPr>
          <a:xfrm>
            <a:off x="6570633" y="3290082"/>
            <a:ext cx="691387" cy="15225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상세 보기</a:t>
            </a:r>
          </a:p>
        </p:txBody>
      </p:sp>
      <p:pic>
        <p:nvPicPr>
          <p:cNvPr id="67" name="그림 66">
            <a:extLst>
              <a:ext uri="{FF2B5EF4-FFF2-40B4-BE49-F238E27FC236}">
                <a16:creationId xmlns:a16="http://schemas.microsoft.com/office/drawing/2014/main" id="{54DC310E-4B7E-0E0B-15BC-4D386B7FF2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8356" y="2557073"/>
            <a:ext cx="3724099" cy="2171310"/>
          </a:xfrm>
          <a:prstGeom prst="rect">
            <a:avLst/>
          </a:prstGeom>
        </p:spPr>
      </p:pic>
      <p:sp>
        <p:nvSpPr>
          <p:cNvPr id="68" name="직사각형 67">
            <a:extLst>
              <a:ext uri="{FF2B5EF4-FFF2-40B4-BE49-F238E27FC236}">
                <a16:creationId xmlns:a16="http://schemas.microsoft.com/office/drawing/2014/main" id="{B3C54AB2-C888-F1B4-9017-FE2446594A25}"/>
              </a:ext>
            </a:extLst>
          </p:cNvPr>
          <p:cNvSpPr/>
          <p:nvPr/>
        </p:nvSpPr>
        <p:spPr>
          <a:xfrm>
            <a:off x="4893145" y="2276872"/>
            <a:ext cx="2425820" cy="2800170"/>
          </a:xfrm>
          <a:prstGeom prst="rect">
            <a:avLst/>
          </a:prstGeom>
          <a:noFill/>
          <a:ln w="127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Malgun Gothic" panose="020B0503020000020004" pitchFamily="34" charset="-127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843535CD-55C6-2795-D463-96EF51972C77}"/>
              </a:ext>
            </a:extLst>
          </p:cNvPr>
          <p:cNvSpPr/>
          <p:nvPr/>
        </p:nvSpPr>
        <p:spPr>
          <a:xfrm>
            <a:off x="627122" y="2280403"/>
            <a:ext cx="4268530" cy="2797552"/>
          </a:xfrm>
          <a:prstGeom prst="rect">
            <a:avLst/>
          </a:prstGeom>
          <a:noFill/>
          <a:ln w="127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Malgun Gothic" panose="020B0503020000020004" pitchFamily="34" charset="-127"/>
            </a:endParaRPr>
          </a:p>
        </p:txBody>
      </p:sp>
      <p:sp>
        <p:nvSpPr>
          <p:cNvPr id="70" name="모서리가 둥근 직사각형 576">
            <a:extLst>
              <a:ext uri="{FF2B5EF4-FFF2-40B4-BE49-F238E27FC236}">
                <a16:creationId xmlns:a16="http://schemas.microsoft.com/office/drawing/2014/main" id="{8B4B1885-428D-3082-5CF3-CEB01CC6F9A1}"/>
              </a:ext>
            </a:extLst>
          </p:cNvPr>
          <p:cNvSpPr/>
          <p:nvPr/>
        </p:nvSpPr>
        <p:spPr>
          <a:xfrm>
            <a:off x="554730" y="2361117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1" name="모서리가 둥근 직사각형 576">
            <a:extLst>
              <a:ext uri="{FF2B5EF4-FFF2-40B4-BE49-F238E27FC236}">
                <a16:creationId xmlns:a16="http://schemas.microsoft.com/office/drawing/2014/main" id="{61A1E5F4-CADF-1858-6DD7-0D979F8DB800}"/>
              </a:ext>
            </a:extLst>
          </p:cNvPr>
          <p:cNvSpPr/>
          <p:nvPr/>
        </p:nvSpPr>
        <p:spPr>
          <a:xfrm>
            <a:off x="4925634" y="2239100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2" name="모서리가 둥근 직사각형 576">
            <a:extLst>
              <a:ext uri="{FF2B5EF4-FFF2-40B4-BE49-F238E27FC236}">
                <a16:creationId xmlns:a16="http://schemas.microsoft.com/office/drawing/2014/main" id="{ECA6FF91-ECD5-C57B-6ACD-BFFBE3B69141}"/>
              </a:ext>
            </a:extLst>
          </p:cNvPr>
          <p:cNvSpPr/>
          <p:nvPr/>
        </p:nvSpPr>
        <p:spPr>
          <a:xfrm>
            <a:off x="565881" y="4964350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3" name="사다리꼴[T] 72">
            <a:extLst>
              <a:ext uri="{FF2B5EF4-FFF2-40B4-BE49-F238E27FC236}">
                <a16:creationId xmlns:a16="http://schemas.microsoft.com/office/drawing/2014/main" id="{29CED4A3-035A-7FD5-68AE-94A8F2D74A7E}"/>
              </a:ext>
            </a:extLst>
          </p:cNvPr>
          <p:cNvSpPr/>
          <p:nvPr/>
        </p:nvSpPr>
        <p:spPr>
          <a:xfrm>
            <a:off x="5831203" y="4915935"/>
            <a:ext cx="772742" cy="147143"/>
          </a:xfrm>
          <a:prstGeom prst="trapezoid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600" dirty="0">
                <a:solidFill>
                  <a:schemeClr val="bg1">
                    <a:lumMod val="85000"/>
                  </a:schemeClr>
                </a:solidFill>
                <a:latin typeface="Malgun Gothic" panose="020B0503020000020004" pitchFamily="34" charset="-127"/>
              </a:rPr>
              <a:t>예측</a:t>
            </a:r>
            <a:r>
              <a:rPr kumimoji="1" lang="ko-KR" altLang="en-US" sz="600" dirty="0">
                <a:solidFill>
                  <a:schemeClr val="bg1">
                    <a:lumMod val="85000"/>
                  </a:schemeClr>
                </a:solidFill>
                <a:latin typeface="Malgun Gothic" panose="020B0503020000020004" pitchFamily="34" charset="-127"/>
              </a:rPr>
              <a:t> 수질 보기</a:t>
            </a:r>
            <a:endParaRPr kumimoji="1" lang="ko-Kore-KR" altLang="en-US" sz="600" dirty="0">
              <a:solidFill>
                <a:schemeClr val="bg1">
                  <a:lumMod val="85000"/>
                </a:schemeClr>
              </a:solidFill>
              <a:latin typeface="Malgun Gothic" panose="020B0503020000020004" pitchFamily="34" charset="-127"/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6795ADDE-5CA7-0326-1CA3-15151F721440}"/>
              </a:ext>
            </a:extLst>
          </p:cNvPr>
          <p:cNvSpPr/>
          <p:nvPr/>
        </p:nvSpPr>
        <p:spPr>
          <a:xfrm>
            <a:off x="5146926" y="3614487"/>
            <a:ext cx="645873" cy="45164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pH</a:t>
            </a:r>
            <a:endParaRPr lang="ko-KR" altLang="en-US" sz="6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4F47F99E-2776-D15A-6452-B21750579979}"/>
              </a:ext>
            </a:extLst>
          </p:cNvPr>
          <p:cNvSpPr/>
          <p:nvPr/>
        </p:nvSpPr>
        <p:spPr>
          <a:xfrm>
            <a:off x="5883548" y="3614487"/>
            <a:ext cx="645873" cy="45164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탁도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B032957F-884E-6C97-349A-97BA6EB7C680}"/>
              </a:ext>
            </a:extLst>
          </p:cNvPr>
          <p:cNvSpPr/>
          <p:nvPr/>
        </p:nvSpPr>
        <p:spPr>
          <a:xfrm>
            <a:off x="6620170" y="3614487"/>
            <a:ext cx="645873" cy="45164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전기</a:t>
            </a:r>
            <a:endParaRPr lang="en-US" altLang="ko-KR" sz="6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ctr"/>
            <a:r>
              <a:rPr lang="ko-KR" altLang="en-US" sz="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전도도</a:t>
            </a: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20A096C4-FB3B-2B6D-6CD0-0EF107C42C72}"/>
              </a:ext>
            </a:extLst>
          </p:cNvPr>
          <p:cNvSpPr/>
          <p:nvPr/>
        </p:nvSpPr>
        <p:spPr>
          <a:xfrm>
            <a:off x="5146926" y="4115213"/>
            <a:ext cx="645873" cy="33932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알카리도</a:t>
            </a:r>
            <a:endParaRPr lang="ko-KR" altLang="en-US" sz="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786B7CB5-C4D9-9EEA-5016-65ED15D1449C}"/>
              </a:ext>
            </a:extLst>
          </p:cNvPr>
          <p:cNvSpPr/>
          <p:nvPr/>
        </p:nvSpPr>
        <p:spPr>
          <a:xfrm>
            <a:off x="5883548" y="4115213"/>
            <a:ext cx="645873" cy="33932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생물경보</a:t>
            </a: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DD74A139-B97B-9C55-DC9D-89ADA1BEDA23}"/>
              </a:ext>
            </a:extLst>
          </p:cNvPr>
          <p:cNvSpPr/>
          <p:nvPr/>
        </p:nvSpPr>
        <p:spPr>
          <a:xfrm>
            <a:off x="6620170" y="4115213"/>
            <a:ext cx="645873" cy="33932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망간</a:t>
            </a: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CB2FE22E-4BC7-2122-83D4-A22900C20BAC}"/>
              </a:ext>
            </a:extLst>
          </p:cNvPr>
          <p:cNvSpPr/>
          <p:nvPr/>
        </p:nvSpPr>
        <p:spPr>
          <a:xfrm>
            <a:off x="5146926" y="4503621"/>
            <a:ext cx="645873" cy="33932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유기물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5ED8A5BE-3A31-E6EA-D39D-988A7769326C}"/>
              </a:ext>
            </a:extLst>
          </p:cNvPr>
          <p:cNvSpPr/>
          <p:nvPr/>
        </p:nvSpPr>
        <p:spPr>
          <a:xfrm>
            <a:off x="5883548" y="4503621"/>
            <a:ext cx="645873" cy="33932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영양염류</a:t>
            </a:r>
            <a:endParaRPr lang="ko-KR" altLang="en-US" sz="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9F599FBD-E8ED-2231-82A2-40ECD5C26B23}"/>
              </a:ext>
            </a:extLst>
          </p:cNvPr>
          <p:cNvSpPr/>
          <p:nvPr/>
        </p:nvSpPr>
        <p:spPr>
          <a:xfrm>
            <a:off x="6620170" y="4503621"/>
            <a:ext cx="645873" cy="33932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조류</a:t>
            </a:r>
          </a:p>
        </p:txBody>
      </p:sp>
      <p:sp>
        <p:nvSpPr>
          <p:cNvPr id="83" name="사다리꼴[T] 82">
            <a:extLst>
              <a:ext uri="{FF2B5EF4-FFF2-40B4-BE49-F238E27FC236}">
                <a16:creationId xmlns:a16="http://schemas.microsoft.com/office/drawing/2014/main" id="{CBC08A2B-2447-A46E-E3ED-576CAC441A65}"/>
              </a:ext>
            </a:extLst>
          </p:cNvPr>
          <p:cNvSpPr/>
          <p:nvPr/>
        </p:nvSpPr>
        <p:spPr>
          <a:xfrm rot="16200000">
            <a:off x="4773625" y="2556646"/>
            <a:ext cx="445437" cy="147143"/>
          </a:xfrm>
          <a:prstGeom prst="trapezoid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kumimoji="1"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</a:rPr>
              <a:t>대청댐</a:t>
            </a:r>
            <a:endParaRPr kumimoji="1" lang="ko-Kore-KR" altLang="en-US" sz="600" dirty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</a:endParaRPr>
          </a:p>
        </p:txBody>
      </p:sp>
      <p:sp>
        <p:nvSpPr>
          <p:cNvPr id="84" name="사다리꼴[T] 83">
            <a:extLst>
              <a:ext uri="{FF2B5EF4-FFF2-40B4-BE49-F238E27FC236}">
                <a16:creationId xmlns:a16="http://schemas.microsoft.com/office/drawing/2014/main" id="{57EBC4A9-1A6A-E993-4233-54C0E932694B}"/>
              </a:ext>
            </a:extLst>
          </p:cNvPr>
          <p:cNvSpPr/>
          <p:nvPr/>
        </p:nvSpPr>
        <p:spPr>
          <a:xfrm rot="16200000">
            <a:off x="4773668" y="3008674"/>
            <a:ext cx="445437" cy="147143"/>
          </a:xfrm>
          <a:prstGeom prst="trapezoid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kumimoji="1" lang="ko-KR" altLang="en-US" sz="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</a:rPr>
              <a:t>현도취</a:t>
            </a:r>
            <a:endParaRPr kumimoji="1" lang="ko-Kore-KR" altLang="en-US" sz="600" dirty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</a:endParaRPr>
          </a:p>
        </p:txBody>
      </p:sp>
      <p:sp>
        <p:nvSpPr>
          <p:cNvPr id="85" name="사다리꼴[T] 84">
            <a:extLst>
              <a:ext uri="{FF2B5EF4-FFF2-40B4-BE49-F238E27FC236}">
                <a16:creationId xmlns:a16="http://schemas.microsoft.com/office/drawing/2014/main" id="{25E8CAFA-D213-4A45-A15C-285A9D867798}"/>
              </a:ext>
            </a:extLst>
          </p:cNvPr>
          <p:cNvSpPr/>
          <p:nvPr/>
        </p:nvSpPr>
        <p:spPr>
          <a:xfrm rot="16200000">
            <a:off x="4768776" y="3451159"/>
            <a:ext cx="445437" cy="147143"/>
          </a:xfrm>
          <a:prstGeom prst="trapezoid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kumimoji="1" lang="ko-KR" altLang="en-US" sz="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</a:rPr>
              <a:t>대청취</a:t>
            </a:r>
            <a:endParaRPr kumimoji="1" lang="ko-Kore-KR" altLang="en-US" sz="600" dirty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</a:endParaRPr>
          </a:p>
        </p:txBody>
      </p:sp>
      <p:sp>
        <p:nvSpPr>
          <p:cNvPr id="86" name="사다리꼴[T] 85">
            <a:extLst>
              <a:ext uri="{FF2B5EF4-FFF2-40B4-BE49-F238E27FC236}">
                <a16:creationId xmlns:a16="http://schemas.microsoft.com/office/drawing/2014/main" id="{08AEDBF9-C703-C84D-992C-AE76F2993E8A}"/>
              </a:ext>
            </a:extLst>
          </p:cNvPr>
          <p:cNvSpPr/>
          <p:nvPr/>
        </p:nvSpPr>
        <p:spPr>
          <a:xfrm rot="16200000">
            <a:off x="4763494" y="3892829"/>
            <a:ext cx="445437" cy="147143"/>
          </a:xfrm>
          <a:prstGeom prst="trapezoid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kumimoji="1" lang="ko-KR" altLang="en-US" sz="600" dirty="0" err="1">
                <a:solidFill>
                  <a:schemeClr val="tx1"/>
                </a:solidFill>
                <a:latin typeface="Malgun Gothic" panose="020B0503020000020004" pitchFamily="34" charset="-127"/>
              </a:rPr>
              <a:t>청주정</a:t>
            </a:r>
            <a:endParaRPr kumimoji="1" lang="ko-Kore-KR" altLang="en-US" sz="600" dirty="0">
              <a:solidFill>
                <a:schemeClr val="tx1"/>
              </a:solidFill>
              <a:latin typeface="Malgun Gothic" panose="020B0503020000020004" pitchFamily="34" charset="-127"/>
            </a:endParaRPr>
          </a:p>
        </p:txBody>
      </p:sp>
      <p:sp>
        <p:nvSpPr>
          <p:cNvPr id="167" name="모서리가 둥근 직사각형 576">
            <a:extLst>
              <a:ext uri="{FF2B5EF4-FFF2-40B4-BE49-F238E27FC236}">
                <a16:creationId xmlns:a16="http://schemas.microsoft.com/office/drawing/2014/main" id="{AD078C4C-1714-AFFC-DD8A-FA40188B5FCD}"/>
              </a:ext>
            </a:extLst>
          </p:cNvPr>
          <p:cNvSpPr/>
          <p:nvPr/>
        </p:nvSpPr>
        <p:spPr>
          <a:xfrm>
            <a:off x="3159851" y="2794680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2.1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8" name="모서리가 둥근 직사각형 576">
            <a:extLst>
              <a:ext uri="{FF2B5EF4-FFF2-40B4-BE49-F238E27FC236}">
                <a16:creationId xmlns:a16="http://schemas.microsoft.com/office/drawing/2014/main" id="{36AC9E8F-B1F5-4C61-9D8C-C1A0B91D8B7B}"/>
              </a:ext>
            </a:extLst>
          </p:cNvPr>
          <p:cNvSpPr/>
          <p:nvPr/>
        </p:nvSpPr>
        <p:spPr>
          <a:xfrm>
            <a:off x="3259060" y="3047573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2.2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9" name="모서리가 둥근 직사각형 576">
            <a:extLst>
              <a:ext uri="{FF2B5EF4-FFF2-40B4-BE49-F238E27FC236}">
                <a16:creationId xmlns:a16="http://schemas.microsoft.com/office/drawing/2014/main" id="{F114A6C5-9F03-4FB6-DE49-53667B75E994}"/>
              </a:ext>
            </a:extLst>
          </p:cNvPr>
          <p:cNvSpPr/>
          <p:nvPr/>
        </p:nvSpPr>
        <p:spPr>
          <a:xfrm>
            <a:off x="7396437" y="6097546"/>
            <a:ext cx="2039722" cy="144000"/>
          </a:xfrm>
          <a:prstGeom prst="roundRect">
            <a:avLst>
              <a:gd name="adj" fmla="val 0"/>
            </a:avLst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다음 페이지 계속</a:t>
            </a:r>
          </a:p>
        </p:txBody>
      </p:sp>
      <p:sp>
        <p:nvSpPr>
          <p:cNvPr id="170" name="타원 169">
            <a:extLst>
              <a:ext uri="{FF2B5EF4-FFF2-40B4-BE49-F238E27FC236}">
                <a16:creationId xmlns:a16="http://schemas.microsoft.com/office/drawing/2014/main" id="{992BCBED-2EE9-D799-D3B0-685E7E02D9BD}"/>
              </a:ext>
            </a:extLst>
          </p:cNvPr>
          <p:cNvSpPr/>
          <p:nvPr/>
        </p:nvSpPr>
        <p:spPr>
          <a:xfrm>
            <a:off x="5196509" y="2073268"/>
            <a:ext cx="508008" cy="160583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통합수질</a:t>
            </a:r>
          </a:p>
        </p:txBody>
      </p:sp>
      <p:sp>
        <p:nvSpPr>
          <p:cNvPr id="171" name="모서리가 둥근 직사각형 576">
            <a:extLst>
              <a:ext uri="{FF2B5EF4-FFF2-40B4-BE49-F238E27FC236}">
                <a16:creationId xmlns:a16="http://schemas.microsoft.com/office/drawing/2014/main" id="{08C21A81-1F78-1D85-78B8-E25E223355E3}"/>
              </a:ext>
            </a:extLst>
          </p:cNvPr>
          <p:cNvSpPr/>
          <p:nvPr/>
        </p:nvSpPr>
        <p:spPr>
          <a:xfrm>
            <a:off x="5020107" y="2027957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1.4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88599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텍스트 개체 틀 13">
            <a:extLst>
              <a:ext uri="{FF2B5EF4-FFF2-40B4-BE49-F238E27FC236}">
                <a16:creationId xmlns:a16="http://schemas.microsoft.com/office/drawing/2014/main" id="{4CB53163-9EB9-E7AA-9B9E-E0A7A0E7F3D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89395" y="463440"/>
            <a:ext cx="2808287" cy="178968"/>
          </a:xfrm>
        </p:spPr>
        <p:txBody>
          <a:bodyPr/>
          <a:lstStyle/>
          <a:p>
            <a:r>
              <a:rPr lang="en-US" altLang="ko-Kore-KR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Ⅲ</a:t>
            </a:r>
            <a:r>
              <a:rPr lang="en-US" altLang="ko-KR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.</a:t>
            </a:r>
            <a:r>
              <a:rPr lang="ko-KR" altLang="en-US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화면 내역</a:t>
            </a:r>
          </a:p>
        </p:txBody>
      </p:sp>
      <p:sp>
        <p:nvSpPr>
          <p:cNvPr id="60" name="텍스트 개체 틀 12">
            <a:extLst>
              <a:ext uri="{FF2B5EF4-FFF2-40B4-BE49-F238E27FC236}">
                <a16:creationId xmlns:a16="http://schemas.microsoft.com/office/drawing/2014/main" id="{5005FF63-39B4-D59B-B901-5E367C9FD0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494" y="570841"/>
            <a:ext cx="6191339" cy="288231"/>
          </a:xfrm>
        </p:spPr>
        <p:txBody>
          <a:bodyPr/>
          <a:lstStyle/>
          <a:p>
            <a:r>
              <a:rPr lang="ko-KR" altLang="en-US" dirty="0"/>
              <a:t>메인 대시보드</a:t>
            </a:r>
          </a:p>
        </p:txBody>
      </p:sp>
      <p:sp>
        <p:nvSpPr>
          <p:cNvPr id="61" name="텍스트 개체 틀 15">
            <a:extLst>
              <a:ext uri="{FF2B5EF4-FFF2-40B4-BE49-F238E27FC236}">
                <a16:creationId xmlns:a16="http://schemas.microsoft.com/office/drawing/2014/main" id="{718D17FB-A545-A52A-E9D2-ED97A33E1AF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89395" y="238325"/>
            <a:ext cx="2808287" cy="178968"/>
          </a:xfrm>
        </p:spPr>
        <p:txBody>
          <a:bodyPr/>
          <a:lstStyle/>
          <a:p>
            <a:r>
              <a:rPr lang="ko-KR" altLang="en-US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화면정의서</a:t>
            </a:r>
          </a:p>
        </p:txBody>
      </p:sp>
      <p:sp>
        <p:nvSpPr>
          <p:cNvPr id="59" name="텍스트 개체 틀 14">
            <a:extLst>
              <a:ext uri="{FF2B5EF4-FFF2-40B4-BE49-F238E27FC236}">
                <a16:creationId xmlns:a16="http://schemas.microsoft.com/office/drawing/2014/main" id="{CF406C81-F7D8-82DE-7F1E-19163280A8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89395" y="680104"/>
            <a:ext cx="2808287" cy="178968"/>
          </a:xfrm>
        </p:spPr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/>
              <a:t> 메인 대시보드</a:t>
            </a:r>
          </a:p>
        </p:txBody>
      </p:sp>
      <p:graphicFrame>
        <p:nvGraphicFramePr>
          <p:cNvPr id="87" name="Group 153">
            <a:extLst>
              <a:ext uri="{FF2B5EF4-FFF2-40B4-BE49-F238E27FC236}">
                <a16:creationId xmlns:a16="http://schemas.microsoft.com/office/drawing/2014/main" id="{417C1C7D-64C9-832F-2E45-4AAF3A061B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5010927"/>
              </p:ext>
            </p:extLst>
          </p:nvPr>
        </p:nvGraphicFramePr>
        <p:xfrm>
          <a:off x="486975" y="1195590"/>
          <a:ext cx="8949183" cy="5044706"/>
        </p:xfrm>
        <a:graphic>
          <a:graphicData uri="http://schemas.openxmlformats.org/drawingml/2006/table">
            <a:tbl>
              <a:tblPr/>
              <a:tblGrid>
                <a:gridCol w="8468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861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0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5522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4517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화면</a:t>
                      </a:r>
                      <a:r>
                        <a:rPr kumimoji="1" lang="en-US" altLang="ko-KR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ID</a:t>
                      </a:r>
                      <a:endParaRPr kumimoji="1" lang="ko-KR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KWPUP000000</a:t>
                      </a: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화면명</a:t>
                      </a:r>
                      <a:endParaRPr kumimoji="1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메인 대시보드</a:t>
                      </a:r>
                      <a:endParaRPr kumimoji="1" lang="en-US" altLang="ko-KR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735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네비게이션</a:t>
                      </a:r>
                      <a:endParaRPr kumimoji="1" lang="ko-KR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메인</a:t>
                      </a: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화면개요</a:t>
                      </a:r>
                      <a:endParaRPr kumimoji="1" lang="ko-KR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ko-KR" altLang="en-US" sz="1000" dirty="0">
                          <a:effectLst/>
                          <a:latin typeface="맑은 고딕" pitchFamily="50" charset="-127"/>
                          <a:ea typeface="+mn-ea"/>
                        </a:rPr>
                        <a:t>사용자 포털 메인 대시보드</a:t>
                      </a:r>
                      <a:r>
                        <a:rPr lang="en-US" altLang="ko-KR" sz="1000" dirty="0">
                          <a:effectLst/>
                          <a:latin typeface="맑은 고딕" pitchFamily="50" charset="-127"/>
                          <a:ea typeface="+mn-ea"/>
                        </a:rPr>
                        <a:t> – </a:t>
                      </a:r>
                      <a:r>
                        <a:rPr lang="ko-KR" altLang="en-US" sz="1000" dirty="0">
                          <a:effectLst/>
                          <a:latin typeface="맑은 고딕" pitchFamily="50" charset="-127"/>
                          <a:ea typeface="+mn-ea"/>
                        </a:rPr>
                        <a:t>대청댐 정보</a:t>
                      </a:r>
                      <a:endParaRPr lang="ko-KR" altLang="ko-KR" sz="1000" dirty="0">
                        <a:effectLst/>
                        <a:latin typeface="맑은 고딕" pitchFamily="50" charset="-127"/>
                        <a:ea typeface="+mn-ea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13156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8" name="직사각형 87">
            <a:extLst>
              <a:ext uri="{FF2B5EF4-FFF2-40B4-BE49-F238E27FC236}">
                <a16:creationId xmlns:a16="http://schemas.microsoft.com/office/drawing/2014/main" id="{28CAACE3-2DEF-140E-4206-AEFB0043288F}"/>
              </a:ext>
            </a:extLst>
          </p:cNvPr>
          <p:cNvSpPr/>
          <p:nvPr/>
        </p:nvSpPr>
        <p:spPr>
          <a:xfrm>
            <a:off x="629631" y="2283090"/>
            <a:ext cx="6689333" cy="38864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E319CFC7-D811-3B5C-B99D-B2648FB1CB11}"/>
              </a:ext>
            </a:extLst>
          </p:cNvPr>
          <p:cNvSpPr/>
          <p:nvPr/>
        </p:nvSpPr>
        <p:spPr>
          <a:xfrm>
            <a:off x="632986" y="5082505"/>
            <a:ext cx="2191692" cy="1089018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B8181093-E4D2-9663-A73E-DF1177AB310F}"/>
              </a:ext>
            </a:extLst>
          </p:cNvPr>
          <p:cNvSpPr/>
          <p:nvPr/>
        </p:nvSpPr>
        <p:spPr>
          <a:xfrm>
            <a:off x="2824678" y="5085077"/>
            <a:ext cx="2247911" cy="1089018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3F6C35D4-AA0D-E89E-E8C0-F493BC831FE8}"/>
              </a:ext>
            </a:extLst>
          </p:cNvPr>
          <p:cNvSpPr/>
          <p:nvPr/>
        </p:nvSpPr>
        <p:spPr>
          <a:xfrm>
            <a:off x="630298" y="2030726"/>
            <a:ext cx="6696459" cy="25855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2B6771B5-AC13-B1ED-5717-5175C478649F}"/>
              </a:ext>
            </a:extLst>
          </p:cNvPr>
          <p:cNvSpPr/>
          <p:nvPr/>
        </p:nvSpPr>
        <p:spPr>
          <a:xfrm>
            <a:off x="629628" y="2031788"/>
            <a:ext cx="1512167" cy="257497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로고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6EDE36DC-5F1F-035E-B805-C39A46F34D9A}"/>
              </a:ext>
            </a:extLst>
          </p:cNvPr>
          <p:cNvSpPr txBox="1"/>
          <p:nvPr/>
        </p:nvSpPr>
        <p:spPr>
          <a:xfrm>
            <a:off x="2141795" y="2039514"/>
            <a:ext cx="218842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900" dirty="0">
                <a:latin typeface="Malgun Gothic" panose="020B0503020000020004" pitchFamily="34" charset="-127"/>
              </a:rPr>
              <a:t>청주</a:t>
            </a:r>
            <a:r>
              <a:rPr kumimoji="1" lang="en-US" altLang="ko-Kore-KR" sz="900" dirty="0">
                <a:latin typeface="Malgun Gothic" panose="020B0503020000020004" pitchFamily="34" charset="-127"/>
              </a:rPr>
              <a:t>(</a:t>
            </a:r>
            <a:r>
              <a:rPr kumimoji="1" lang="ko-KR" altLang="en-US" sz="900" dirty="0">
                <a:latin typeface="Malgun Gothic" panose="020B0503020000020004" pitchFamily="34" charset="-127"/>
              </a:rPr>
              <a:t>정</a:t>
            </a:r>
            <a:r>
              <a:rPr kumimoji="1" lang="en-US" altLang="ko-KR" sz="900" dirty="0">
                <a:latin typeface="Malgun Gothic" panose="020B0503020000020004" pitchFamily="34" charset="-127"/>
              </a:rPr>
              <a:t>)</a:t>
            </a:r>
            <a:r>
              <a:rPr kumimoji="1" lang="ko-KR" altLang="en-US" sz="900" dirty="0">
                <a:latin typeface="Malgun Gothic" panose="020B0503020000020004" pitchFamily="34" charset="-127"/>
              </a:rPr>
              <a:t> </a:t>
            </a:r>
            <a:r>
              <a:rPr kumimoji="1" lang="en-US" altLang="ko-KR" sz="900" dirty="0">
                <a:latin typeface="Malgun Gothic" panose="020B0503020000020004" pitchFamily="34" charset="-127"/>
              </a:rPr>
              <a:t>|</a:t>
            </a:r>
            <a:r>
              <a:rPr kumimoji="1" lang="ko-KR" altLang="en-US" sz="900" dirty="0">
                <a:latin typeface="Malgun Gothic" panose="020B0503020000020004" pitchFamily="34" charset="-127"/>
              </a:rPr>
              <a:t> 접속시간 </a:t>
            </a:r>
            <a:r>
              <a:rPr kumimoji="1" lang="en-US" altLang="ko-KR" sz="900" dirty="0">
                <a:latin typeface="Malgun Gothic" panose="020B0503020000020004" pitchFamily="34" charset="-127"/>
              </a:rPr>
              <a:t>:</a:t>
            </a:r>
            <a:r>
              <a:rPr kumimoji="1" lang="ko-KR" altLang="en-US" sz="900" dirty="0">
                <a:latin typeface="Malgun Gothic" panose="020B0503020000020004" pitchFamily="34" charset="-127"/>
              </a:rPr>
              <a:t> </a:t>
            </a:r>
            <a:r>
              <a:rPr kumimoji="1" lang="en-US" altLang="ko-KR" sz="900" dirty="0">
                <a:latin typeface="Malgun Gothic" panose="020B0503020000020004" pitchFamily="34" charset="-127"/>
              </a:rPr>
              <a:t>2022.08.10,</a:t>
            </a:r>
            <a:r>
              <a:rPr kumimoji="1" lang="ko-KR" altLang="en-US" sz="900" dirty="0">
                <a:latin typeface="Malgun Gothic" panose="020B0503020000020004" pitchFamily="34" charset="-127"/>
              </a:rPr>
              <a:t> </a:t>
            </a:r>
            <a:r>
              <a:rPr kumimoji="1" lang="en-US" altLang="ko-KR" sz="900" dirty="0">
                <a:latin typeface="Malgun Gothic" panose="020B0503020000020004" pitchFamily="34" charset="-127"/>
              </a:rPr>
              <a:t>14:20</a:t>
            </a:r>
            <a:endParaRPr kumimoji="1" lang="ko-Kore-KR" altLang="en-US" sz="900" dirty="0">
              <a:latin typeface="Malgun Gothic" panose="020B0503020000020004" pitchFamily="34" charset="-127"/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E3F59508-4D93-ED5C-46A4-8BA0EA64DE0A}"/>
              </a:ext>
            </a:extLst>
          </p:cNvPr>
          <p:cNvSpPr/>
          <p:nvPr/>
        </p:nvSpPr>
        <p:spPr>
          <a:xfrm>
            <a:off x="5072589" y="5082504"/>
            <a:ext cx="2250122" cy="1089018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aphicFrame>
        <p:nvGraphicFramePr>
          <p:cNvPr id="95" name="Group 226">
            <a:extLst>
              <a:ext uri="{FF2B5EF4-FFF2-40B4-BE49-F238E27FC236}">
                <a16:creationId xmlns:a16="http://schemas.microsoft.com/office/drawing/2014/main" id="{FB07082C-0029-B90D-B601-4D449C5984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4418019"/>
              </p:ext>
            </p:extLst>
          </p:nvPr>
        </p:nvGraphicFramePr>
        <p:xfrm>
          <a:off x="7393862" y="1938165"/>
          <a:ext cx="2016224" cy="4487928"/>
        </p:xfrm>
        <a:graphic>
          <a:graphicData uri="http://schemas.openxmlformats.org/drawingml/2006/table">
            <a:tbl>
              <a:tblPr/>
              <a:tblGrid>
                <a:gridCol w="971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9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*</a:t>
                      </a:r>
                    </a:p>
                  </a:txBody>
                  <a:tcPr marL="0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사용자 포털 메인 대시보드 상세</a:t>
                      </a:r>
                      <a:r>
                        <a:rPr kumimoji="1" lang="en-US" altLang="ko-KR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(</a:t>
                      </a:r>
                      <a:r>
                        <a:rPr kumimoji="1" lang="ko-KR" altLang="en-US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댐 정보</a:t>
                      </a:r>
                      <a:r>
                        <a:rPr kumimoji="1" lang="en-US" altLang="ko-KR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)</a:t>
                      </a:r>
                    </a:p>
                  </a:txBody>
                  <a:tcPr marL="51751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1</a:t>
                      </a:r>
                    </a:p>
                  </a:txBody>
                  <a:tcPr marL="0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상단 정보 및 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GNB</a:t>
                      </a:r>
                    </a:p>
                  </a:txBody>
                  <a:tcPr marL="51751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2</a:t>
                      </a:r>
                    </a:p>
                  </a:txBody>
                  <a:tcPr marL="0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대청수계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개요도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51751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3</a:t>
                      </a:r>
                    </a:p>
                  </a:txBody>
                  <a:tcPr marL="0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선택 지역 세부 정보</a:t>
                      </a:r>
                    </a:p>
                  </a:txBody>
                  <a:tcPr marL="51751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4</a:t>
                      </a:r>
                    </a:p>
                  </a:txBody>
                  <a:tcPr marL="0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대청댐 정보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[4.1]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수위 및 유량 정보 표시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[4.1.1]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수위정보와 유량정보로 이동 가능한 탭 메뉴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[4.1.2]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그래프에 표시되는 시간 범위 설정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: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시간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일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주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월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분기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[4.1.3]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별도 창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(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수위 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</a:t>
                      </a:r>
                      <a:r>
                        <a:rPr lang="en-US" altLang="ko-Kore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KWPPU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2</a:t>
                      </a:r>
                      <a:r>
                        <a:rPr lang="en-US" altLang="ko-Kore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],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유량 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</a:t>
                      </a:r>
                      <a:r>
                        <a:rPr lang="en-US" altLang="ko-Kore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KWPPU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]</a:t>
                      </a:r>
                      <a:r>
                        <a:rPr kumimoji="1" lang="ko-KR" alt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으로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상세 내역 표시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[4.1.4]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수위 또는 유량 정보 표시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: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수위 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–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</a:t>
                      </a:r>
                      <a:r>
                        <a:rPr kumimoji="1" lang="ko-KR" alt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댐수위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방수로 수위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저수량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저수율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: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유량 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–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강우량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유입량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</a:t>
                      </a:r>
                      <a:r>
                        <a:rPr kumimoji="1" lang="ko-KR" alt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자체유입량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용담방류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</a:t>
                      </a:r>
                      <a:r>
                        <a:rPr kumimoji="1" lang="ko-KR" alt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총방류량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[4.2]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</a:t>
                      </a:r>
                      <a:r>
                        <a:rPr kumimoji="1" lang="ko-KR" alt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에코봇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수집 데이터 표출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[4.2.1]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그래프에 표시되는 시간 범위 설정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: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시간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일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주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월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분기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[4.2.2]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별도 창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</a:t>
                      </a:r>
                      <a:r>
                        <a:rPr lang="en-US" altLang="ko-Kore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KWPPU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4</a:t>
                      </a:r>
                      <a:r>
                        <a:rPr lang="en-US" altLang="ko-Kore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]</a:t>
                      </a:r>
                      <a:r>
                        <a:rPr kumimoji="1" lang="ko-KR" alt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으로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상세 내역 표시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[4.2.3]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수질 현황 표시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: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온도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수소이온농도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</a:t>
                      </a:r>
                      <a:r>
                        <a:rPr kumimoji="1" lang="ko-KR" alt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광학용존산소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탁도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</a:t>
                      </a:r>
                      <a:r>
                        <a:rPr kumimoji="1" lang="ko-KR" alt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남조류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-</a:t>
                      </a:r>
                      <a:r>
                        <a:rPr kumimoji="1" lang="ko-KR" alt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피코시아닌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</a:t>
                      </a:r>
                      <a:r>
                        <a:rPr kumimoji="1" lang="ko-KR" alt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클로로필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a</a:t>
                      </a: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[4.3]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</a:t>
                      </a:r>
                      <a:r>
                        <a:rPr kumimoji="1" lang="ko-KR" alt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드론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사진 이미지 표시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[4.3.1]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그래프에 표시되는 시간 범위 설정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: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시간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일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주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월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분기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[4.3.2]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별도 창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</a:t>
                      </a:r>
                      <a:r>
                        <a:rPr lang="en-US" altLang="ko-Kore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KWPPU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3</a:t>
                      </a:r>
                      <a:r>
                        <a:rPr lang="en-US" altLang="ko-Kore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r>
                        <a:rPr lang="en-US" altLang="ko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5</a:t>
                      </a:r>
                      <a:r>
                        <a:rPr lang="en-US" altLang="ko-Kore-K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]</a:t>
                      </a:r>
                      <a:r>
                        <a:rPr kumimoji="1" lang="ko-KR" alt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으로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상세 내역 표시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[4.3.3]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이전</a:t>
                      </a: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,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이후 사진으로 이동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[4.3.4]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</a:t>
                      </a:r>
                      <a:r>
                        <a:rPr kumimoji="1" lang="ko-KR" altLang="en-US" sz="7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드론</a:t>
                      </a:r>
                      <a:r>
                        <a:rPr kumimoji="1" lang="ko-KR" altLang="en-US" sz="7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 사진 이미지 표시</a:t>
                      </a: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51751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7194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 2" pitchFamily="18" charset="2"/>
                        </a:rPr>
                        <a:t>#</a:t>
                      </a:r>
                    </a:p>
                  </a:txBody>
                  <a:tcPr marL="0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7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 2" pitchFamily="18" charset="2"/>
                      </a:endParaRPr>
                    </a:p>
                  </a:txBody>
                  <a:tcPr marL="51751" marR="0" marT="53954" marB="53954" horzOverflow="overflow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96" name="직사각형 95">
            <a:extLst>
              <a:ext uri="{FF2B5EF4-FFF2-40B4-BE49-F238E27FC236}">
                <a16:creationId xmlns:a16="http://schemas.microsoft.com/office/drawing/2014/main" id="{0E03B7F6-F4FF-1777-F473-7D615BE6C705}"/>
              </a:ext>
            </a:extLst>
          </p:cNvPr>
          <p:cNvSpPr/>
          <p:nvPr/>
        </p:nvSpPr>
        <p:spPr>
          <a:xfrm>
            <a:off x="627122" y="5074188"/>
            <a:ext cx="6699636" cy="1138730"/>
          </a:xfrm>
          <a:prstGeom prst="rect">
            <a:avLst/>
          </a:prstGeom>
          <a:noFill/>
          <a:ln w="127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Malgun Gothic" panose="020B0503020000020004" pitchFamily="34" charset="-127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80E1DCCB-DF10-D19E-14F3-E89457857DB9}"/>
              </a:ext>
            </a:extLst>
          </p:cNvPr>
          <p:cNvSpPr/>
          <p:nvPr/>
        </p:nvSpPr>
        <p:spPr>
          <a:xfrm>
            <a:off x="627121" y="2039514"/>
            <a:ext cx="6699636" cy="244563"/>
          </a:xfrm>
          <a:prstGeom prst="rect">
            <a:avLst/>
          </a:prstGeom>
          <a:noFill/>
          <a:ln w="127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Malgun Gothic" panose="020B0503020000020004" pitchFamily="34" charset="-127"/>
            </a:endParaRPr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49B2FD39-1AD7-02C9-A53E-19813B24489E}"/>
              </a:ext>
            </a:extLst>
          </p:cNvPr>
          <p:cNvSpPr/>
          <p:nvPr/>
        </p:nvSpPr>
        <p:spPr>
          <a:xfrm>
            <a:off x="5745345" y="2073268"/>
            <a:ext cx="486983" cy="160583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예측수질</a:t>
            </a:r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E4E0DB0B-09A2-F243-DA0B-A64E5FCC8F82}"/>
              </a:ext>
            </a:extLst>
          </p:cNvPr>
          <p:cNvSpPr/>
          <p:nvPr/>
        </p:nvSpPr>
        <p:spPr>
          <a:xfrm>
            <a:off x="6273156" y="2073268"/>
            <a:ext cx="486982" cy="160583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이상수질</a:t>
            </a:r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CDD98F96-BDA8-BF60-4623-E4B9F318E43C}"/>
              </a:ext>
            </a:extLst>
          </p:cNvPr>
          <p:cNvSpPr/>
          <p:nvPr/>
        </p:nvSpPr>
        <p:spPr>
          <a:xfrm>
            <a:off x="6800966" y="2073268"/>
            <a:ext cx="486982" cy="160583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관리자</a:t>
            </a:r>
          </a:p>
        </p:txBody>
      </p:sp>
      <p:pic>
        <p:nvPicPr>
          <p:cNvPr id="101" name="그래픽 100">
            <a:extLst>
              <a:ext uri="{FF2B5EF4-FFF2-40B4-BE49-F238E27FC236}">
                <a16:creationId xmlns:a16="http://schemas.microsoft.com/office/drawing/2014/main" id="{8EA63F24-7F23-E657-5095-1849D0F9D14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356774" y="5617820"/>
            <a:ext cx="484285" cy="484285"/>
          </a:xfrm>
          <a:prstGeom prst="rect">
            <a:avLst/>
          </a:prstGeom>
        </p:spPr>
      </p:pic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07D267DC-52C3-1D74-71F8-C9A57F315BB5}"/>
              </a:ext>
            </a:extLst>
          </p:cNvPr>
          <p:cNvSpPr/>
          <p:nvPr/>
        </p:nvSpPr>
        <p:spPr>
          <a:xfrm rot="10800000">
            <a:off x="5156313" y="5565168"/>
            <a:ext cx="144552" cy="519328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&gt;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103" name="그래픽 102">
            <a:extLst>
              <a:ext uri="{FF2B5EF4-FFF2-40B4-BE49-F238E27FC236}">
                <a16:creationId xmlns:a16="http://schemas.microsoft.com/office/drawing/2014/main" id="{A58785D6-7876-7978-F667-E9062695409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996446" y="5617818"/>
            <a:ext cx="484285" cy="484285"/>
          </a:xfrm>
          <a:prstGeom prst="rect">
            <a:avLst/>
          </a:prstGeom>
        </p:spPr>
      </p:pic>
      <p:pic>
        <p:nvPicPr>
          <p:cNvPr id="104" name="그래픽 103">
            <a:extLst>
              <a:ext uri="{FF2B5EF4-FFF2-40B4-BE49-F238E27FC236}">
                <a16:creationId xmlns:a16="http://schemas.microsoft.com/office/drawing/2014/main" id="{9799EB5C-4EF3-351F-2688-A3537E18989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6591519" y="5617818"/>
            <a:ext cx="484285" cy="484285"/>
          </a:xfrm>
          <a:prstGeom prst="rect">
            <a:avLst/>
          </a:prstGeom>
        </p:spPr>
      </p:pic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5B859CA6-2DD6-F29F-67DF-832B06FF59C3}"/>
              </a:ext>
            </a:extLst>
          </p:cNvPr>
          <p:cNvSpPr/>
          <p:nvPr/>
        </p:nvSpPr>
        <p:spPr>
          <a:xfrm>
            <a:off x="5350632" y="5500790"/>
            <a:ext cx="480571" cy="128744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</a:t>
            </a:r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월</a:t>
            </a:r>
            <a:r>
              <a: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</a:t>
            </a:r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일</a:t>
            </a: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AA846FB8-5C2D-2AA2-EE2B-DA2E16249A41}"/>
              </a:ext>
            </a:extLst>
          </p:cNvPr>
          <p:cNvSpPr/>
          <p:nvPr/>
        </p:nvSpPr>
        <p:spPr>
          <a:xfrm>
            <a:off x="5990303" y="5500789"/>
            <a:ext cx="480571" cy="128744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</a:t>
            </a:r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월</a:t>
            </a:r>
            <a:r>
              <a: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9</a:t>
            </a:r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일</a:t>
            </a: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0B789AC8-F029-C5F7-486A-66EB44D45C5A}"/>
              </a:ext>
            </a:extLst>
          </p:cNvPr>
          <p:cNvSpPr/>
          <p:nvPr/>
        </p:nvSpPr>
        <p:spPr>
          <a:xfrm>
            <a:off x="6585376" y="5500786"/>
            <a:ext cx="480571" cy="128744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8</a:t>
            </a:r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월</a:t>
            </a:r>
            <a:r>
              <a: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10</a:t>
            </a:r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일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BC095050-A36A-2E3E-29CF-15BCBCD95358}"/>
              </a:ext>
            </a:extLst>
          </p:cNvPr>
          <p:cNvSpPr/>
          <p:nvPr/>
        </p:nvSpPr>
        <p:spPr>
          <a:xfrm>
            <a:off x="7135443" y="5566978"/>
            <a:ext cx="144552" cy="519328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bg1">
                    <a:lumMod val="75000"/>
                  </a:schemeClr>
                </a:solidFill>
                <a:latin typeface="+mn-ea"/>
              </a:rPr>
              <a:t>&gt;</a:t>
            </a:r>
            <a:endParaRPr lang="ko-KR" altLang="en-US" sz="1000" dirty="0">
              <a:solidFill>
                <a:schemeClr val="bg1">
                  <a:lumMod val="75000"/>
                </a:schemeClr>
              </a:solidFill>
              <a:latin typeface="+mn-ea"/>
            </a:endParaRPr>
          </a:p>
        </p:txBody>
      </p: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800964AB-F11E-CC29-7458-EDD7E73D20F7}"/>
              </a:ext>
            </a:extLst>
          </p:cNvPr>
          <p:cNvGrpSpPr/>
          <p:nvPr/>
        </p:nvGrpSpPr>
        <p:grpSpPr>
          <a:xfrm>
            <a:off x="6529897" y="5163289"/>
            <a:ext cx="528628" cy="152253"/>
            <a:chOff x="6539968" y="5192142"/>
            <a:chExt cx="528628" cy="152253"/>
          </a:xfrm>
        </p:grpSpPr>
        <p:sp>
          <p:nvSpPr>
            <p:cNvPr id="110" name="모서리가 둥근 직사각형 576">
              <a:extLst>
                <a:ext uri="{FF2B5EF4-FFF2-40B4-BE49-F238E27FC236}">
                  <a16:creationId xmlns:a16="http://schemas.microsoft.com/office/drawing/2014/main" id="{1E451826-CAF9-9918-AEB6-B5D8181E34CD}"/>
                </a:ext>
              </a:extLst>
            </p:cNvPr>
            <p:cNvSpPr/>
            <p:nvPr/>
          </p:nvSpPr>
          <p:spPr>
            <a:xfrm>
              <a:off x="6539968" y="5192142"/>
              <a:ext cx="528628" cy="152253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ko-KR" altLang="en-US" sz="600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일 단위</a:t>
              </a:r>
            </a:p>
          </p:txBody>
        </p:sp>
        <p:sp>
          <p:nvSpPr>
            <p:cNvPr id="111" name="삼각형 83">
              <a:extLst>
                <a:ext uri="{FF2B5EF4-FFF2-40B4-BE49-F238E27FC236}">
                  <a16:creationId xmlns:a16="http://schemas.microsoft.com/office/drawing/2014/main" id="{243B7E7D-294D-FC0F-2948-AD23DC9A5AE5}"/>
                </a:ext>
              </a:extLst>
            </p:cNvPr>
            <p:cNvSpPr/>
            <p:nvPr/>
          </p:nvSpPr>
          <p:spPr>
            <a:xfrm rot="10800000">
              <a:off x="6926201" y="5229199"/>
              <a:ext cx="97802" cy="75927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x-none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117ADE5A-8F35-583E-CDF0-475C74FFC9AE}"/>
              </a:ext>
            </a:extLst>
          </p:cNvPr>
          <p:cNvSpPr txBox="1"/>
          <p:nvPr/>
        </p:nvSpPr>
        <p:spPr>
          <a:xfrm>
            <a:off x="632985" y="5102271"/>
            <a:ext cx="105189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700" dirty="0">
                <a:latin typeface="Malgun Gothic" panose="020B0503020000020004" pitchFamily="34" charset="-127"/>
              </a:rPr>
              <a:t>수위 정보 </a:t>
            </a:r>
            <a:r>
              <a:rPr kumimoji="1" lang="en-US" altLang="ko-KR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Malgun Gothic" panose="020B0503020000020004" pitchFamily="34" charset="-127"/>
              </a:rPr>
              <a:t>|</a:t>
            </a:r>
            <a:r>
              <a:rPr kumimoji="1" lang="ko-KR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Malgun Gothic" panose="020B0503020000020004" pitchFamily="34" charset="-127"/>
              </a:rPr>
              <a:t> 유량 정보</a:t>
            </a:r>
            <a:endParaRPr kumimoji="1" lang="ko-Kore-KR" altLang="en-US" sz="700" dirty="0">
              <a:solidFill>
                <a:schemeClr val="tx1">
                  <a:lumMod val="50000"/>
                  <a:lumOff val="50000"/>
                </a:schemeClr>
              </a:solidFill>
              <a:latin typeface="Malgun Gothic" panose="020B0503020000020004" pitchFamily="34" charset="-127"/>
            </a:endParaRPr>
          </a:p>
        </p:txBody>
      </p:sp>
      <p:sp>
        <p:nvSpPr>
          <p:cNvPr id="113" name="모서리가 둥근 직사각형 576">
            <a:extLst>
              <a:ext uri="{FF2B5EF4-FFF2-40B4-BE49-F238E27FC236}">
                <a16:creationId xmlns:a16="http://schemas.microsoft.com/office/drawing/2014/main" id="{BEAA4011-912E-D069-5291-77521D9E0D9E}"/>
              </a:ext>
            </a:extLst>
          </p:cNvPr>
          <p:cNvSpPr/>
          <p:nvPr/>
        </p:nvSpPr>
        <p:spPr>
          <a:xfrm>
            <a:off x="2621777" y="5131415"/>
            <a:ext cx="150132" cy="15225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endParaRPr lang="ko-KR" altLang="en-US" sz="6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4" name="모서리가 둥근 직사각형 576">
            <a:extLst>
              <a:ext uri="{FF2B5EF4-FFF2-40B4-BE49-F238E27FC236}">
                <a16:creationId xmlns:a16="http://schemas.microsoft.com/office/drawing/2014/main" id="{8C8FABBE-2C24-1647-7D56-90855B1002B2}"/>
              </a:ext>
            </a:extLst>
          </p:cNvPr>
          <p:cNvSpPr/>
          <p:nvPr/>
        </p:nvSpPr>
        <p:spPr>
          <a:xfrm>
            <a:off x="7131118" y="5160282"/>
            <a:ext cx="150132" cy="15225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endParaRPr lang="ko-KR" altLang="en-US" sz="6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D4BE07AE-22E2-0572-1B5D-579666A5A222}"/>
              </a:ext>
            </a:extLst>
          </p:cNvPr>
          <p:cNvSpPr txBox="1"/>
          <p:nvPr/>
        </p:nvSpPr>
        <p:spPr>
          <a:xfrm>
            <a:off x="5071282" y="5136380"/>
            <a:ext cx="112082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700" dirty="0">
                <a:latin typeface="Malgun Gothic" panose="020B0503020000020004" pitchFamily="34" charset="-127"/>
              </a:rPr>
              <a:t>대청댐 </a:t>
            </a:r>
            <a:r>
              <a:rPr kumimoji="1" lang="ko-KR" altLang="en-US" sz="700" dirty="0" err="1">
                <a:latin typeface="Malgun Gothic" panose="020B0503020000020004" pitchFamily="34" charset="-127"/>
              </a:rPr>
              <a:t>녹조</a:t>
            </a:r>
            <a:r>
              <a:rPr kumimoji="1" lang="ko-KR" altLang="en-US" sz="700" dirty="0">
                <a:latin typeface="Malgun Gothic" panose="020B0503020000020004" pitchFamily="34" charset="-127"/>
              </a:rPr>
              <a:t> 현황</a:t>
            </a:r>
            <a:r>
              <a:rPr kumimoji="1" lang="en-US" altLang="ko-KR" sz="700" dirty="0">
                <a:latin typeface="Malgun Gothic" panose="020B0503020000020004" pitchFamily="34" charset="-127"/>
              </a:rPr>
              <a:t>(</a:t>
            </a:r>
            <a:r>
              <a:rPr kumimoji="1" lang="ko-KR" altLang="en-US" sz="700" dirty="0" err="1">
                <a:latin typeface="Malgun Gothic" panose="020B0503020000020004" pitchFamily="34" charset="-127"/>
              </a:rPr>
              <a:t>드론</a:t>
            </a:r>
            <a:r>
              <a:rPr kumimoji="1" lang="en-US" altLang="ko-KR" sz="700" dirty="0">
                <a:latin typeface="Malgun Gothic" panose="020B0503020000020004" pitchFamily="34" charset="-127"/>
              </a:rPr>
              <a:t>)</a:t>
            </a:r>
            <a:endParaRPr kumimoji="1" lang="ko-Kore-KR" altLang="en-US" sz="700" dirty="0">
              <a:latin typeface="Malgun Gothic" panose="020B0503020000020004" pitchFamily="34" charset="-127"/>
            </a:endParaRPr>
          </a:p>
        </p:txBody>
      </p:sp>
      <p:sp>
        <p:nvSpPr>
          <p:cNvPr id="116" name="Google Shape;4717;p100">
            <a:extLst>
              <a:ext uri="{FF2B5EF4-FFF2-40B4-BE49-F238E27FC236}">
                <a16:creationId xmlns:a16="http://schemas.microsoft.com/office/drawing/2014/main" id="{D966B743-9B9E-E387-8A73-F86AA1618B72}"/>
              </a:ext>
            </a:extLst>
          </p:cNvPr>
          <p:cNvSpPr/>
          <p:nvPr/>
        </p:nvSpPr>
        <p:spPr>
          <a:xfrm>
            <a:off x="700697" y="5365211"/>
            <a:ext cx="2071211" cy="751271"/>
          </a:xfrm>
          <a:prstGeom prst="rect">
            <a:avLst/>
          </a:prstGeom>
          <a:solidFill>
            <a:srgbClr val="F6F6F6"/>
          </a:solidFill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17" name="Google Shape;4718;p100">
            <a:extLst>
              <a:ext uri="{FF2B5EF4-FFF2-40B4-BE49-F238E27FC236}">
                <a16:creationId xmlns:a16="http://schemas.microsoft.com/office/drawing/2014/main" id="{1401A6B7-CCE7-4B98-16E0-47F3012B8B4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42802" y="5434972"/>
            <a:ext cx="1044676" cy="560827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TextBox 117">
            <a:extLst>
              <a:ext uri="{FF2B5EF4-FFF2-40B4-BE49-F238E27FC236}">
                <a16:creationId xmlns:a16="http://schemas.microsoft.com/office/drawing/2014/main" id="{7D45648B-1906-A702-9320-0A9E7AD183F2}"/>
              </a:ext>
            </a:extLst>
          </p:cNvPr>
          <p:cNvSpPr txBox="1"/>
          <p:nvPr/>
        </p:nvSpPr>
        <p:spPr>
          <a:xfrm>
            <a:off x="2181507" y="5411743"/>
            <a:ext cx="5277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500" dirty="0">
                <a:solidFill>
                  <a:schemeClr val="accent5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댐수위</a:t>
            </a:r>
            <a:endParaRPr kumimoji="1" lang="en-US" altLang="ko-Kore-KR" sz="500" dirty="0">
              <a:solidFill>
                <a:schemeClr val="accent5">
                  <a:lumMod val="60000"/>
                  <a:lumOff val="40000"/>
                </a:schemeClr>
              </a:solidFill>
              <a:latin typeface="Malgun Gothic" panose="020B0503020000020004" pitchFamily="34" charset="-127"/>
            </a:endParaRPr>
          </a:p>
          <a:p>
            <a:r>
              <a:rPr kumimoji="1" lang="ko-Kore-KR" altLang="en-US" sz="500" dirty="0">
                <a:solidFill>
                  <a:srgbClr val="C00000"/>
                </a:solidFill>
                <a:latin typeface="Malgun Gothic" panose="020B0503020000020004" pitchFamily="34" charset="-127"/>
              </a:rPr>
              <a:t>방수로</a:t>
            </a:r>
            <a:r>
              <a:rPr kumimoji="1" lang="ko-KR" altLang="en-US" sz="500" dirty="0">
                <a:solidFill>
                  <a:srgbClr val="C00000"/>
                </a:solidFill>
                <a:latin typeface="Malgun Gothic" panose="020B0503020000020004" pitchFamily="34" charset="-127"/>
              </a:rPr>
              <a:t> 수위</a:t>
            </a:r>
            <a:endParaRPr kumimoji="1" lang="en-US" altLang="ko-KR" sz="500" dirty="0">
              <a:solidFill>
                <a:srgbClr val="C00000"/>
              </a:solidFill>
              <a:latin typeface="Malgun Gothic" panose="020B0503020000020004" pitchFamily="34" charset="-127"/>
            </a:endParaRPr>
          </a:p>
          <a:p>
            <a:r>
              <a:rPr kumimoji="1" lang="ko-KR" altLang="en-US" sz="500" dirty="0">
                <a:solidFill>
                  <a:schemeClr val="tx2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저수량</a:t>
            </a:r>
            <a:endParaRPr kumimoji="1" lang="en-US" altLang="ko-KR" sz="500" dirty="0">
              <a:solidFill>
                <a:schemeClr val="tx2">
                  <a:lumMod val="60000"/>
                  <a:lumOff val="40000"/>
                </a:schemeClr>
              </a:solidFill>
              <a:latin typeface="Malgun Gothic" panose="020B0503020000020004" pitchFamily="34" charset="-127"/>
            </a:endParaRPr>
          </a:p>
          <a:p>
            <a:r>
              <a:rPr kumimoji="1" lang="ko-KR" altLang="en-US" sz="500" dirty="0">
                <a:solidFill>
                  <a:schemeClr val="accent3">
                    <a:lumMod val="75000"/>
                  </a:schemeClr>
                </a:solidFill>
                <a:latin typeface="Malgun Gothic" panose="020B0503020000020004" pitchFamily="34" charset="-127"/>
              </a:rPr>
              <a:t>저수율</a:t>
            </a:r>
            <a:endParaRPr kumimoji="1" lang="ko-Kore-KR" altLang="en-US" sz="500" dirty="0">
              <a:solidFill>
                <a:schemeClr val="accent3">
                  <a:lumMod val="75000"/>
                </a:schemeClr>
              </a:solidFill>
              <a:latin typeface="Malgun Gothic" panose="020B0503020000020004" pitchFamily="34" charset="-127"/>
            </a:endParaRPr>
          </a:p>
        </p:txBody>
      </p: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A0A872B8-9F97-B4B4-A794-F7DB28B3E268}"/>
              </a:ext>
            </a:extLst>
          </p:cNvPr>
          <p:cNvGrpSpPr/>
          <p:nvPr/>
        </p:nvGrpSpPr>
        <p:grpSpPr>
          <a:xfrm>
            <a:off x="2050367" y="5131415"/>
            <a:ext cx="528628" cy="152253"/>
            <a:chOff x="6539968" y="5192142"/>
            <a:chExt cx="528628" cy="152253"/>
          </a:xfrm>
        </p:grpSpPr>
        <p:sp>
          <p:nvSpPr>
            <p:cNvPr id="120" name="모서리가 둥근 직사각형 576">
              <a:extLst>
                <a:ext uri="{FF2B5EF4-FFF2-40B4-BE49-F238E27FC236}">
                  <a16:creationId xmlns:a16="http://schemas.microsoft.com/office/drawing/2014/main" id="{1DAEC050-F86B-172F-5C36-7996C267E488}"/>
                </a:ext>
              </a:extLst>
            </p:cNvPr>
            <p:cNvSpPr/>
            <p:nvPr/>
          </p:nvSpPr>
          <p:spPr>
            <a:xfrm>
              <a:off x="6539968" y="5192142"/>
              <a:ext cx="528628" cy="152253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ko-KR" altLang="en-US" sz="600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시간 단위</a:t>
              </a:r>
            </a:p>
          </p:txBody>
        </p:sp>
        <p:sp>
          <p:nvSpPr>
            <p:cNvPr id="121" name="삼각형 83">
              <a:extLst>
                <a:ext uri="{FF2B5EF4-FFF2-40B4-BE49-F238E27FC236}">
                  <a16:creationId xmlns:a16="http://schemas.microsoft.com/office/drawing/2014/main" id="{82CD0B80-D217-9098-56F2-9DFCCD7687FB}"/>
                </a:ext>
              </a:extLst>
            </p:cNvPr>
            <p:cNvSpPr/>
            <p:nvPr/>
          </p:nvSpPr>
          <p:spPr>
            <a:xfrm rot="10800000">
              <a:off x="6926201" y="5229199"/>
              <a:ext cx="97802" cy="75927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x-none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sp>
        <p:nvSpPr>
          <p:cNvPr id="122" name="TextBox 121">
            <a:extLst>
              <a:ext uri="{FF2B5EF4-FFF2-40B4-BE49-F238E27FC236}">
                <a16:creationId xmlns:a16="http://schemas.microsoft.com/office/drawing/2014/main" id="{326FE768-C15E-E1C9-2E9D-A048CD146630}"/>
              </a:ext>
            </a:extLst>
          </p:cNvPr>
          <p:cNvSpPr txBox="1"/>
          <p:nvPr/>
        </p:nvSpPr>
        <p:spPr>
          <a:xfrm>
            <a:off x="657265" y="5605092"/>
            <a:ext cx="3161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00" dirty="0">
                <a:latin typeface="Malgun Gothic" panose="020B0503020000020004" pitchFamily="34" charset="-127"/>
              </a:rPr>
              <a:t>단위</a:t>
            </a:r>
            <a:endParaRPr kumimoji="1" lang="en-US" altLang="ko-KR" sz="500" dirty="0">
              <a:latin typeface="Malgun Gothic" panose="020B0503020000020004" pitchFamily="34" charset="-127"/>
            </a:endParaRPr>
          </a:p>
          <a:p>
            <a:r>
              <a:rPr kumimoji="1" lang="ko-KR" altLang="en-US" sz="500" dirty="0">
                <a:latin typeface="Malgun Gothic" panose="020B0503020000020004" pitchFamily="34" charset="-127"/>
              </a:rPr>
              <a:t>표시</a:t>
            </a:r>
            <a:endParaRPr kumimoji="1" lang="en-US" altLang="ko-KR" sz="500" dirty="0">
              <a:latin typeface="Malgun Gothic" panose="020B0503020000020004" pitchFamily="34" charset="-127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D9E2138-65EF-C940-EA3C-63755738DAE4}"/>
              </a:ext>
            </a:extLst>
          </p:cNvPr>
          <p:cNvSpPr txBox="1"/>
          <p:nvPr/>
        </p:nvSpPr>
        <p:spPr>
          <a:xfrm>
            <a:off x="1142802" y="5953162"/>
            <a:ext cx="886781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00" dirty="0">
                <a:latin typeface="Malgun Gothic" panose="020B0503020000020004" pitchFamily="34" charset="-127"/>
              </a:rPr>
              <a:t>시간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일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주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월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분기 표시</a:t>
            </a:r>
            <a:endParaRPr kumimoji="1" lang="en-US" altLang="ko-KR" sz="500" dirty="0">
              <a:latin typeface="Malgun Gothic" panose="020B0503020000020004" pitchFamily="34" charset="-127"/>
            </a:endParaRPr>
          </a:p>
        </p:txBody>
      </p:sp>
      <p:grpSp>
        <p:nvGrpSpPr>
          <p:cNvPr id="124" name="그룹 123">
            <a:extLst>
              <a:ext uri="{FF2B5EF4-FFF2-40B4-BE49-F238E27FC236}">
                <a16:creationId xmlns:a16="http://schemas.microsoft.com/office/drawing/2014/main" id="{90011066-8DA0-BFE4-8E40-77324C047A69}"/>
              </a:ext>
            </a:extLst>
          </p:cNvPr>
          <p:cNvGrpSpPr/>
          <p:nvPr/>
        </p:nvGrpSpPr>
        <p:grpSpPr>
          <a:xfrm>
            <a:off x="4269453" y="5163289"/>
            <a:ext cx="528628" cy="152253"/>
            <a:chOff x="6539968" y="5192142"/>
            <a:chExt cx="528628" cy="152253"/>
          </a:xfrm>
        </p:grpSpPr>
        <p:sp>
          <p:nvSpPr>
            <p:cNvPr id="125" name="모서리가 둥근 직사각형 576">
              <a:extLst>
                <a:ext uri="{FF2B5EF4-FFF2-40B4-BE49-F238E27FC236}">
                  <a16:creationId xmlns:a16="http://schemas.microsoft.com/office/drawing/2014/main" id="{0836B265-9C77-6288-A64D-725DB57B526B}"/>
                </a:ext>
              </a:extLst>
            </p:cNvPr>
            <p:cNvSpPr/>
            <p:nvPr/>
          </p:nvSpPr>
          <p:spPr>
            <a:xfrm>
              <a:off x="6539968" y="5192142"/>
              <a:ext cx="528628" cy="152253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ko-KR" altLang="en-US" sz="600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일 단위</a:t>
              </a:r>
            </a:p>
          </p:txBody>
        </p:sp>
        <p:sp>
          <p:nvSpPr>
            <p:cNvPr id="126" name="삼각형 83">
              <a:extLst>
                <a:ext uri="{FF2B5EF4-FFF2-40B4-BE49-F238E27FC236}">
                  <a16:creationId xmlns:a16="http://schemas.microsoft.com/office/drawing/2014/main" id="{DB255705-D675-859D-A764-F22DF4BF2CE5}"/>
                </a:ext>
              </a:extLst>
            </p:cNvPr>
            <p:cNvSpPr/>
            <p:nvPr/>
          </p:nvSpPr>
          <p:spPr>
            <a:xfrm rot="10800000">
              <a:off x="6926201" y="5229199"/>
              <a:ext cx="97802" cy="75927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x-none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sp>
        <p:nvSpPr>
          <p:cNvPr id="127" name="모서리가 둥근 직사각형 576">
            <a:extLst>
              <a:ext uri="{FF2B5EF4-FFF2-40B4-BE49-F238E27FC236}">
                <a16:creationId xmlns:a16="http://schemas.microsoft.com/office/drawing/2014/main" id="{D2DBBFD5-4167-697E-6BEC-8EF87147028B}"/>
              </a:ext>
            </a:extLst>
          </p:cNvPr>
          <p:cNvSpPr/>
          <p:nvPr/>
        </p:nvSpPr>
        <p:spPr>
          <a:xfrm>
            <a:off x="4870674" y="5160282"/>
            <a:ext cx="150132" cy="15225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</a:t>
            </a:r>
            <a:endParaRPr lang="ko-KR" altLang="en-US" sz="600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CF9D8A77-E8AD-64F1-7D40-6DAC59251B88}"/>
              </a:ext>
            </a:extLst>
          </p:cNvPr>
          <p:cNvSpPr txBox="1"/>
          <p:nvPr/>
        </p:nvSpPr>
        <p:spPr>
          <a:xfrm>
            <a:off x="2810838" y="5136380"/>
            <a:ext cx="121058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700" dirty="0">
                <a:latin typeface="Malgun Gothic" panose="020B0503020000020004" pitchFamily="34" charset="-127"/>
              </a:rPr>
              <a:t>대청댐 수질 현황</a:t>
            </a:r>
            <a:r>
              <a:rPr kumimoji="1" lang="en-US" altLang="ko-KR" sz="700" dirty="0">
                <a:latin typeface="Malgun Gothic" panose="020B0503020000020004" pitchFamily="34" charset="-127"/>
              </a:rPr>
              <a:t>(</a:t>
            </a:r>
            <a:r>
              <a:rPr kumimoji="1" lang="ko-KR" altLang="en-US" sz="700" dirty="0" err="1">
                <a:latin typeface="Malgun Gothic" panose="020B0503020000020004" pitchFamily="34" charset="-127"/>
              </a:rPr>
              <a:t>에코봇</a:t>
            </a:r>
            <a:r>
              <a:rPr kumimoji="1" lang="en-US" altLang="ko-KR" sz="700" dirty="0">
                <a:latin typeface="Malgun Gothic" panose="020B0503020000020004" pitchFamily="34" charset="-127"/>
              </a:rPr>
              <a:t>)</a:t>
            </a:r>
            <a:endParaRPr kumimoji="1" lang="ko-Kore-KR" altLang="en-US" sz="700" dirty="0">
              <a:latin typeface="Malgun Gothic" panose="020B0503020000020004" pitchFamily="34" charset="-127"/>
            </a:endParaRPr>
          </a:p>
        </p:txBody>
      </p:sp>
      <p:sp>
        <p:nvSpPr>
          <p:cNvPr id="129" name="Google Shape;4717;p100">
            <a:extLst>
              <a:ext uri="{FF2B5EF4-FFF2-40B4-BE49-F238E27FC236}">
                <a16:creationId xmlns:a16="http://schemas.microsoft.com/office/drawing/2014/main" id="{FAC80FC1-F50F-92B1-41F2-73B9E8A9F7C1}"/>
              </a:ext>
            </a:extLst>
          </p:cNvPr>
          <p:cNvSpPr/>
          <p:nvPr/>
        </p:nvSpPr>
        <p:spPr>
          <a:xfrm>
            <a:off x="2891081" y="5357071"/>
            <a:ext cx="2128644" cy="751271"/>
          </a:xfrm>
          <a:prstGeom prst="rect">
            <a:avLst/>
          </a:prstGeom>
          <a:solidFill>
            <a:srgbClr val="F6F6F6"/>
          </a:solidFill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30" name="Google Shape;4718;p100">
            <a:extLst>
              <a:ext uri="{FF2B5EF4-FFF2-40B4-BE49-F238E27FC236}">
                <a16:creationId xmlns:a16="http://schemas.microsoft.com/office/drawing/2014/main" id="{E7C362AC-CEDD-5DA1-83C1-E87282A451C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91655" y="5427038"/>
            <a:ext cx="1044676" cy="560827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TextBox 130">
            <a:extLst>
              <a:ext uri="{FF2B5EF4-FFF2-40B4-BE49-F238E27FC236}">
                <a16:creationId xmlns:a16="http://schemas.microsoft.com/office/drawing/2014/main" id="{8B95107F-17F3-8949-6095-BF32D1B6753E}"/>
              </a:ext>
            </a:extLst>
          </p:cNvPr>
          <p:cNvSpPr txBox="1"/>
          <p:nvPr/>
        </p:nvSpPr>
        <p:spPr>
          <a:xfrm>
            <a:off x="4421787" y="5439011"/>
            <a:ext cx="56938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00" dirty="0">
                <a:solidFill>
                  <a:schemeClr val="accent1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온도</a:t>
            </a:r>
            <a:endParaRPr kumimoji="1" lang="en-US" altLang="ko-KR" sz="500" dirty="0">
              <a:solidFill>
                <a:schemeClr val="accent1">
                  <a:lumMod val="60000"/>
                  <a:lumOff val="40000"/>
                </a:schemeClr>
              </a:solidFill>
              <a:latin typeface="Malgun Gothic" panose="020B0503020000020004" pitchFamily="34" charset="-127"/>
            </a:endParaRPr>
          </a:p>
          <a:p>
            <a:r>
              <a:rPr kumimoji="1" lang="ko-KR" altLang="en-US" sz="500" dirty="0">
                <a:solidFill>
                  <a:schemeClr val="accent2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수소이온농도</a:t>
            </a:r>
            <a:endParaRPr kumimoji="1" lang="en-US" altLang="ko-KR" sz="500" dirty="0">
              <a:solidFill>
                <a:schemeClr val="accent2">
                  <a:lumMod val="60000"/>
                  <a:lumOff val="40000"/>
                </a:schemeClr>
              </a:solidFill>
              <a:latin typeface="Malgun Gothic" panose="020B0503020000020004" pitchFamily="34" charset="-127"/>
            </a:endParaRPr>
          </a:p>
          <a:p>
            <a:r>
              <a:rPr kumimoji="1" lang="ko-KR" altLang="en-US" sz="5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광학용존산소</a:t>
            </a:r>
            <a:endParaRPr kumimoji="1" lang="en-US" altLang="ko-KR" sz="500" dirty="0">
              <a:solidFill>
                <a:schemeClr val="accent3">
                  <a:lumMod val="60000"/>
                  <a:lumOff val="40000"/>
                </a:schemeClr>
              </a:solidFill>
              <a:latin typeface="Malgun Gothic" panose="020B0503020000020004" pitchFamily="34" charset="-127"/>
            </a:endParaRPr>
          </a:p>
          <a:p>
            <a:r>
              <a:rPr kumimoji="1" lang="ko-KR" altLang="en-US" sz="500" dirty="0">
                <a:solidFill>
                  <a:schemeClr val="accent4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탁도</a:t>
            </a:r>
            <a:endParaRPr kumimoji="1" lang="en-US" altLang="ko-KR" sz="500" dirty="0">
              <a:solidFill>
                <a:schemeClr val="accent4">
                  <a:lumMod val="60000"/>
                  <a:lumOff val="40000"/>
                </a:schemeClr>
              </a:solidFill>
              <a:latin typeface="Malgun Gothic" panose="020B0503020000020004" pitchFamily="34" charset="-127"/>
            </a:endParaRPr>
          </a:p>
          <a:p>
            <a:r>
              <a:rPr kumimoji="1" lang="ko-KR" altLang="en-US" sz="500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남조류</a:t>
            </a:r>
            <a:r>
              <a:rPr kumimoji="1" lang="en-US" altLang="ko-KR" sz="500" dirty="0">
                <a:solidFill>
                  <a:schemeClr val="accent5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-</a:t>
            </a:r>
            <a:r>
              <a:rPr kumimoji="1" lang="ko-KR" altLang="en-US" sz="500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피코</a:t>
            </a:r>
            <a:r>
              <a:rPr kumimoji="1" lang="en-US" altLang="ko-KR" sz="500" dirty="0">
                <a:solidFill>
                  <a:schemeClr val="accent5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..</a:t>
            </a:r>
          </a:p>
          <a:p>
            <a:r>
              <a:rPr kumimoji="1" lang="ko-KR" altLang="en-US" sz="5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클로로필</a:t>
            </a:r>
            <a:r>
              <a:rPr kumimoji="1" lang="en-US" altLang="ko-KR" sz="500" dirty="0">
                <a:solidFill>
                  <a:schemeClr val="accent6">
                    <a:lumMod val="60000"/>
                    <a:lumOff val="40000"/>
                  </a:schemeClr>
                </a:solidFill>
                <a:latin typeface="Malgun Gothic" panose="020B0503020000020004" pitchFamily="34" charset="-127"/>
              </a:rPr>
              <a:t>a</a:t>
            </a:r>
            <a:endParaRPr kumimoji="1" lang="ko-Kore-KR" altLang="en-US" sz="500" dirty="0">
              <a:solidFill>
                <a:schemeClr val="accent6">
                  <a:lumMod val="60000"/>
                  <a:lumOff val="40000"/>
                </a:schemeClr>
              </a:solidFill>
              <a:latin typeface="Malgun Gothic" panose="020B0503020000020004" pitchFamily="34" charset="-127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F910C6AD-DD61-323F-CFEA-2FFCFB499352}"/>
              </a:ext>
            </a:extLst>
          </p:cNvPr>
          <p:cNvSpPr txBox="1"/>
          <p:nvPr/>
        </p:nvSpPr>
        <p:spPr>
          <a:xfrm>
            <a:off x="3286331" y="5950679"/>
            <a:ext cx="976549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00" dirty="0">
                <a:latin typeface="Malgun Gothic" panose="020B0503020000020004" pitchFamily="34" charset="-127"/>
              </a:rPr>
              <a:t>시간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일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주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월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분기</a:t>
            </a:r>
            <a:r>
              <a:rPr kumimoji="1" lang="en-US" altLang="ko-KR" sz="500" dirty="0">
                <a:latin typeface="Malgun Gothic" panose="020B0503020000020004" pitchFamily="34" charset="-127"/>
              </a:rPr>
              <a:t>/</a:t>
            </a:r>
            <a:r>
              <a:rPr kumimoji="1" lang="ko-KR" altLang="en-US" sz="500" dirty="0">
                <a:latin typeface="Malgun Gothic" panose="020B0503020000020004" pitchFamily="34" charset="-127"/>
              </a:rPr>
              <a:t>년 표시</a:t>
            </a:r>
            <a:endParaRPr kumimoji="1" lang="en-US" altLang="ko-KR" sz="500" dirty="0">
              <a:latin typeface="Malgun Gothic" panose="020B0503020000020004" pitchFamily="34" charset="-127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EBC4A0B8-5E23-34CC-7BE7-33BD0A45E4E0}"/>
              </a:ext>
            </a:extLst>
          </p:cNvPr>
          <p:cNvSpPr txBox="1"/>
          <p:nvPr/>
        </p:nvSpPr>
        <p:spPr>
          <a:xfrm>
            <a:off x="2859535" y="5605092"/>
            <a:ext cx="3161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500" dirty="0">
                <a:latin typeface="Malgun Gothic" panose="020B0503020000020004" pitchFamily="34" charset="-127"/>
              </a:rPr>
              <a:t>단위</a:t>
            </a:r>
            <a:endParaRPr kumimoji="1" lang="en-US" altLang="ko-KR" sz="500" dirty="0">
              <a:latin typeface="Malgun Gothic" panose="020B0503020000020004" pitchFamily="34" charset="-127"/>
            </a:endParaRPr>
          </a:p>
          <a:p>
            <a:r>
              <a:rPr kumimoji="1" lang="ko-KR" altLang="en-US" sz="500" dirty="0">
                <a:latin typeface="Malgun Gothic" panose="020B0503020000020004" pitchFamily="34" charset="-127"/>
              </a:rPr>
              <a:t>표시</a:t>
            </a:r>
            <a:endParaRPr kumimoji="1" lang="en-US" altLang="ko-KR" sz="500" dirty="0">
              <a:latin typeface="Malgun Gothic" panose="020B0503020000020004" pitchFamily="34" charset="-127"/>
            </a:endParaRPr>
          </a:p>
        </p:txBody>
      </p:sp>
      <p:sp>
        <p:nvSpPr>
          <p:cNvPr id="134" name="모서리가 둥근 직사각형 576">
            <a:extLst>
              <a:ext uri="{FF2B5EF4-FFF2-40B4-BE49-F238E27FC236}">
                <a16:creationId xmlns:a16="http://schemas.microsoft.com/office/drawing/2014/main" id="{228A185B-431E-ADD8-5AEC-731C5A737D59}"/>
              </a:ext>
            </a:extLst>
          </p:cNvPr>
          <p:cNvSpPr/>
          <p:nvPr/>
        </p:nvSpPr>
        <p:spPr>
          <a:xfrm>
            <a:off x="554730" y="1966658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5" name="직사각형 134">
            <a:extLst>
              <a:ext uri="{FF2B5EF4-FFF2-40B4-BE49-F238E27FC236}">
                <a16:creationId xmlns:a16="http://schemas.microsoft.com/office/drawing/2014/main" id="{8F89C61B-814A-28CC-347B-E0AA8A5BE043}"/>
              </a:ext>
            </a:extLst>
          </p:cNvPr>
          <p:cNvSpPr/>
          <p:nvPr/>
        </p:nvSpPr>
        <p:spPr>
          <a:xfrm>
            <a:off x="4895652" y="2276872"/>
            <a:ext cx="2431105" cy="280820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36" name="직사각형 135">
            <a:extLst>
              <a:ext uri="{FF2B5EF4-FFF2-40B4-BE49-F238E27FC236}">
                <a16:creationId xmlns:a16="http://schemas.microsoft.com/office/drawing/2014/main" id="{F1F6D71D-2AFC-D559-DEAE-0864379D0065}"/>
              </a:ext>
            </a:extLst>
          </p:cNvPr>
          <p:cNvSpPr/>
          <p:nvPr/>
        </p:nvSpPr>
        <p:spPr>
          <a:xfrm>
            <a:off x="629628" y="2281112"/>
            <a:ext cx="4440453" cy="2801392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대청수계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개요도</a:t>
            </a:r>
            <a:endParaRPr lang="en-US" altLang="ko-KR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ct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(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댐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취수장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ko-KR" altLang="en-US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정수장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)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pSp>
        <p:nvGrpSpPr>
          <p:cNvPr id="137" name="그룹 136">
            <a:extLst>
              <a:ext uri="{FF2B5EF4-FFF2-40B4-BE49-F238E27FC236}">
                <a16:creationId xmlns:a16="http://schemas.microsoft.com/office/drawing/2014/main" id="{2BF68322-20FB-3238-F546-D274700F7ED6}"/>
              </a:ext>
            </a:extLst>
          </p:cNvPr>
          <p:cNvGrpSpPr/>
          <p:nvPr/>
        </p:nvGrpSpPr>
        <p:grpSpPr>
          <a:xfrm>
            <a:off x="5071283" y="2277133"/>
            <a:ext cx="2257982" cy="945071"/>
            <a:chOff x="7010895" y="2265333"/>
            <a:chExt cx="2257982" cy="945071"/>
          </a:xfrm>
        </p:grpSpPr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A7C6AD2D-0DC2-4A39-6F41-7980C3EBA2B3}"/>
                </a:ext>
              </a:extLst>
            </p:cNvPr>
            <p:cNvSpPr/>
            <p:nvPr/>
          </p:nvSpPr>
          <p:spPr>
            <a:xfrm>
              <a:off x="7010895" y="2265333"/>
              <a:ext cx="2257982" cy="94507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0C8E5151-A560-2D82-516E-D9D33718282E}"/>
                </a:ext>
              </a:extLst>
            </p:cNvPr>
            <p:cNvSpPr txBox="1"/>
            <p:nvPr/>
          </p:nvSpPr>
          <p:spPr>
            <a:xfrm>
              <a:off x="7015467" y="2270346"/>
              <a:ext cx="63350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700" dirty="0">
                  <a:latin typeface="Malgun Gothic" panose="020B0503020000020004" pitchFamily="34" charset="-127"/>
                </a:rPr>
                <a:t>청주정수장</a:t>
              </a:r>
              <a:endParaRPr kumimoji="1" lang="ko-Kore-KR" altLang="en-US" sz="700" dirty="0">
                <a:latin typeface="Malgun Gothic" panose="020B0503020000020004" pitchFamily="34" charset="-127"/>
              </a:endParaRPr>
            </a:p>
          </p:txBody>
        </p:sp>
        <p:sp>
          <p:nvSpPr>
            <p:cNvPr id="140" name="타원 139">
              <a:extLst>
                <a:ext uri="{FF2B5EF4-FFF2-40B4-BE49-F238E27FC236}">
                  <a16:creationId xmlns:a16="http://schemas.microsoft.com/office/drawing/2014/main" id="{3701BA1C-8B4A-B31D-BA59-5E5308216665}"/>
                </a:ext>
              </a:extLst>
            </p:cNvPr>
            <p:cNvSpPr/>
            <p:nvPr/>
          </p:nvSpPr>
          <p:spPr>
            <a:xfrm>
              <a:off x="7172857" y="2541528"/>
              <a:ext cx="472871" cy="4730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ko-KR" altLang="en-US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날씨</a:t>
              </a:r>
              <a:endPara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  <a:p>
              <a:pPr algn="ctr"/>
              <a:r>
                <a:rPr lang="ko-KR" altLang="en-US" sz="6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픽토그램</a:t>
              </a:r>
              <a:endPara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141" name="직사각형 140">
              <a:extLst>
                <a:ext uri="{FF2B5EF4-FFF2-40B4-BE49-F238E27FC236}">
                  <a16:creationId xmlns:a16="http://schemas.microsoft.com/office/drawing/2014/main" id="{77651DFD-324E-49AB-593A-6F9C00E53FAA}"/>
                </a:ext>
              </a:extLst>
            </p:cNvPr>
            <p:cNvSpPr/>
            <p:nvPr/>
          </p:nvSpPr>
          <p:spPr>
            <a:xfrm>
              <a:off x="7770815" y="2523893"/>
              <a:ext cx="1358649" cy="4730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기상 정보</a:t>
              </a:r>
              <a:endParaRPr lang="en-US" altLang="ko-KR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  <a:p>
              <a:pPr algn="ctr"/>
              <a:r>
                <a:rPr lang="en-US" altLang="ko-KR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(</a:t>
              </a:r>
              <a:r>
                <a:rPr lang="ko-KR" altLang="en-US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온도</a:t>
              </a:r>
              <a:r>
                <a:rPr lang="en-US" altLang="ko-KR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,</a:t>
              </a:r>
              <a:r>
                <a:rPr lang="ko-KR" altLang="en-US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 바람</a:t>
              </a:r>
              <a:r>
                <a:rPr lang="en-US" altLang="ko-KR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,</a:t>
              </a:r>
              <a:r>
                <a:rPr lang="ko-KR" altLang="en-US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 습도</a:t>
              </a:r>
              <a:r>
                <a:rPr lang="en-US" altLang="ko-KR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)</a:t>
              </a:r>
              <a:endPara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DA9154FD-A268-3A3B-AF8C-294781E10706}"/>
              </a:ext>
            </a:extLst>
          </p:cNvPr>
          <p:cNvSpPr/>
          <p:nvPr/>
        </p:nvSpPr>
        <p:spPr>
          <a:xfrm>
            <a:off x="5066268" y="3224777"/>
            <a:ext cx="2257982" cy="1848498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8A254988-F540-67DE-0776-0C0BFFB9B7B5}"/>
              </a:ext>
            </a:extLst>
          </p:cNvPr>
          <p:cNvSpPr txBox="1"/>
          <p:nvPr/>
        </p:nvSpPr>
        <p:spPr>
          <a:xfrm>
            <a:off x="5068302" y="3225037"/>
            <a:ext cx="110318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700" dirty="0">
                <a:latin typeface="Malgun Gothic" panose="020B0503020000020004" pitchFamily="34" charset="-127"/>
              </a:rPr>
              <a:t>실시간 수질정보</a:t>
            </a:r>
            <a:endParaRPr kumimoji="1" lang="en-US" altLang="ko-KR" sz="700" dirty="0">
              <a:latin typeface="Malgun Gothic" panose="020B0503020000020004" pitchFamily="34" charset="-127"/>
            </a:endParaRPr>
          </a:p>
          <a:p>
            <a:r>
              <a:rPr kumimoji="1" lang="ko-KR" altLang="en-US" sz="600" dirty="0">
                <a:latin typeface="Malgun Gothic" panose="020B0503020000020004" pitchFamily="34" charset="-127"/>
              </a:rPr>
              <a:t>조회시각 </a:t>
            </a:r>
            <a:r>
              <a:rPr kumimoji="1" lang="en-US" altLang="ko-KR" sz="600" dirty="0">
                <a:latin typeface="Malgun Gothic" panose="020B0503020000020004" pitchFamily="34" charset="-127"/>
              </a:rPr>
              <a:t>2022.8.10</a:t>
            </a:r>
            <a:r>
              <a:rPr kumimoji="1" lang="ko-KR" altLang="en-US" sz="600" dirty="0">
                <a:latin typeface="Malgun Gothic" panose="020B0503020000020004" pitchFamily="34" charset="-127"/>
              </a:rPr>
              <a:t> </a:t>
            </a:r>
            <a:r>
              <a:rPr kumimoji="1" lang="en-US" altLang="ko-KR" sz="600" dirty="0">
                <a:latin typeface="Malgun Gothic" panose="020B0503020000020004" pitchFamily="34" charset="-127"/>
              </a:rPr>
              <a:t>| 14:20</a:t>
            </a:r>
          </a:p>
          <a:p>
            <a:r>
              <a:rPr kumimoji="1" lang="ko-KR" altLang="en-US" sz="600" dirty="0">
                <a:latin typeface="Malgun Gothic" panose="020B0503020000020004" pitchFamily="34" charset="-127"/>
              </a:rPr>
              <a:t>계측시각 </a:t>
            </a:r>
            <a:r>
              <a:rPr kumimoji="1" lang="en-US" altLang="ko-KR" sz="600" dirty="0">
                <a:latin typeface="Malgun Gothic" panose="020B0503020000020004" pitchFamily="34" charset="-127"/>
              </a:rPr>
              <a:t>2022.8.10</a:t>
            </a:r>
            <a:r>
              <a:rPr kumimoji="1" lang="ko-KR" altLang="en-US" sz="600" dirty="0">
                <a:latin typeface="Malgun Gothic" panose="020B0503020000020004" pitchFamily="34" charset="-127"/>
              </a:rPr>
              <a:t> </a:t>
            </a:r>
            <a:r>
              <a:rPr kumimoji="1" lang="en-US" altLang="ko-KR" sz="600" dirty="0">
                <a:latin typeface="Malgun Gothic" panose="020B0503020000020004" pitchFamily="34" charset="-127"/>
              </a:rPr>
              <a:t>|</a:t>
            </a:r>
            <a:r>
              <a:rPr kumimoji="1" lang="ko-KR" altLang="en-US" sz="600" dirty="0">
                <a:latin typeface="Malgun Gothic" panose="020B0503020000020004" pitchFamily="34" charset="-127"/>
              </a:rPr>
              <a:t> </a:t>
            </a:r>
            <a:r>
              <a:rPr kumimoji="1" lang="en-US" altLang="ko-KR" sz="600" dirty="0">
                <a:latin typeface="Malgun Gothic" panose="020B0503020000020004" pitchFamily="34" charset="-127"/>
              </a:rPr>
              <a:t>14:19</a:t>
            </a:r>
            <a:endParaRPr kumimoji="1" lang="ko-Kore-KR" altLang="en-US" sz="700" dirty="0">
              <a:latin typeface="Malgun Gothic" panose="020B0503020000020004" pitchFamily="34" charset="-127"/>
            </a:endParaRPr>
          </a:p>
        </p:txBody>
      </p:sp>
      <p:sp>
        <p:nvSpPr>
          <p:cNvPr id="144" name="모서리가 둥근 직사각형 576">
            <a:extLst>
              <a:ext uri="{FF2B5EF4-FFF2-40B4-BE49-F238E27FC236}">
                <a16:creationId xmlns:a16="http://schemas.microsoft.com/office/drawing/2014/main" id="{0FCDDF40-3BE6-DCBA-C297-EAF23CFB73D7}"/>
              </a:ext>
            </a:extLst>
          </p:cNvPr>
          <p:cNvSpPr/>
          <p:nvPr/>
        </p:nvSpPr>
        <p:spPr>
          <a:xfrm>
            <a:off x="6570633" y="3290082"/>
            <a:ext cx="691387" cy="15225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상세 보기</a:t>
            </a:r>
          </a:p>
        </p:txBody>
      </p:sp>
      <p:pic>
        <p:nvPicPr>
          <p:cNvPr id="145" name="그림 144">
            <a:extLst>
              <a:ext uri="{FF2B5EF4-FFF2-40B4-BE49-F238E27FC236}">
                <a16:creationId xmlns:a16="http://schemas.microsoft.com/office/drawing/2014/main" id="{E5BC1F12-403B-9DF2-0DB0-E136B3A413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8356" y="2557073"/>
            <a:ext cx="3724099" cy="2171310"/>
          </a:xfrm>
          <a:prstGeom prst="rect">
            <a:avLst/>
          </a:prstGeom>
        </p:spPr>
      </p:pic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C7775384-30DF-29DF-2654-29786C469540}"/>
              </a:ext>
            </a:extLst>
          </p:cNvPr>
          <p:cNvSpPr/>
          <p:nvPr/>
        </p:nvSpPr>
        <p:spPr>
          <a:xfrm>
            <a:off x="4893145" y="2276872"/>
            <a:ext cx="2425820" cy="2800170"/>
          </a:xfrm>
          <a:prstGeom prst="rect">
            <a:avLst/>
          </a:prstGeom>
          <a:noFill/>
          <a:ln w="127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Malgun Gothic" panose="020B0503020000020004" pitchFamily="34" charset="-127"/>
            </a:endParaRPr>
          </a:p>
        </p:txBody>
      </p: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680856B2-3714-6820-1E2B-B2F426F896AC}"/>
              </a:ext>
            </a:extLst>
          </p:cNvPr>
          <p:cNvSpPr/>
          <p:nvPr/>
        </p:nvSpPr>
        <p:spPr>
          <a:xfrm>
            <a:off x="627122" y="2280403"/>
            <a:ext cx="4268530" cy="2797552"/>
          </a:xfrm>
          <a:prstGeom prst="rect">
            <a:avLst/>
          </a:prstGeom>
          <a:noFill/>
          <a:ln w="127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Malgun Gothic" panose="020B0503020000020004" pitchFamily="34" charset="-127"/>
            </a:endParaRPr>
          </a:p>
        </p:txBody>
      </p:sp>
      <p:sp>
        <p:nvSpPr>
          <p:cNvPr id="148" name="모서리가 둥근 직사각형 576">
            <a:extLst>
              <a:ext uri="{FF2B5EF4-FFF2-40B4-BE49-F238E27FC236}">
                <a16:creationId xmlns:a16="http://schemas.microsoft.com/office/drawing/2014/main" id="{4D01BBEC-584D-515E-B4FD-275A4634A932}"/>
              </a:ext>
            </a:extLst>
          </p:cNvPr>
          <p:cNvSpPr/>
          <p:nvPr/>
        </p:nvSpPr>
        <p:spPr>
          <a:xfrm>
            <a:off x="554730" y="2361117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9" name="모서리가 둥근 직사각형 576">
            <a:extLst>
              <a:ext uri="{FF2B5EF4-FFF2-40B4-BE49-F238E27FC236}">
                <a16:creationId xmlns:a16="http://schemas.microsoft.com/office/drawing/2014/main" id="{C2975464-DA5A-B55A-A85D-FC631DAB46EA}"/>
              </a:ext>
            </a:extLst>
          </p:cNvPr>
          <p:cNvSpPr/>
          <p:nvPr/>
        </p:nvSpPr>
        <p:spPr>
          <a:xfrm>
            <a:off x="4705594" y="2214450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0" name="모서리가 둥근 직사각형 576">
            <a:extLst>
              <a:ext uri="{FF2B5EF4-FFF2-40B4-BE49-F238E27FC236}">
                <a16:creationId xmlns:a16="http://schemas.microsoft.com/office/drawing/2014/main" id="{345F7465-4521-6FD8-EB0F-3D8560A70BBF}"/>
              </a:ext>
            </a:extLst>
          </p:cNvPr>
          <p:cNvSpPr/>
          <p:nvPr/>
        </p:nvSpPr>
        <p:spPr>
          <a:xfrm>
            <a:off x="565881" y="5017583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1" name="사다리꼴[T] 150">
            <a:extLst>
              <a:ext uri="{FF2B5EF4-FFF2-40B4-BE49-F238E27FC236}">
                <a16:creationId xmlns:a16="http://schemas.microsoft.com/office/drawing/2014/main" id="{057B3476-B5C1-C634-7FB0-F9D306213175}"/>
              </a:ext>
            </a:extLst>
          </p:cNvPr>
          <p:cNvSpPr/>
          <p:nvPr/>
        </p:nvSpPr>
        <p:spPr>
          <a:xfrm>
            <a:off x="5831203" y="4915935"/>
            <a:ext cx="772742" cy="147143"/>
          </a:xfrm>
          <a:prstGeom prst="trapezoid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600" dirty="0">
                <a:solidFill>
                  <a:schemeClr val="bg1">
                    <a:lumMod val="85000"/>
                  </a:schemeClr>
                </a:solidFill>
                <a:latin typeface="Malgun Gothic" panose="020B0503020000020004" pitchFamily="34" charset="-127"/>
              </a:rPr>
              <a:t>예측</a:t>
            </a:r>
            <a:r>
              <a:rPr kumimoji="1" lang="ko-KR" altLang="en-US" sz="600" dirty="0">
                <a:solidFill>
                  <a:schemeClr val="bg1">
                    <a:lumMod val="85000"/>
                  </a:schemeClr>
                </a:solidFill>
                <a:latin typeface="Malgun Gothic" panose="020B0503020000020004" pitchFamily="34" charset="-127"/>
              </a:rPr>
              <a:t> 수질 보기</a:t>
            </a:r>
            <a:endParaRPr kumimoji="1" lang="ko-Kore-KR" altLang="en-US" sz="600" dirty="0">
              <a:solidFill>
                <a:schemeClr val="bg1">
                  <a:lumMod val="85000"/>
                </a:schemeClr>
              </a:solidFill>
              <a:latin typeface="Malgun Gothic" panose="020B0503020000020004" pitchFamily="34" charset="-127"/>
            </a:endParaRP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id="{43C05CA9-3639-3DF4-141F-0162B08CEA3A}"/>
              </a:ext>
            </a:extLst>
          </p:cNvPr>
          <p:cNvSpPr/>
          <p:nvPr/>
        </p:nvSpPr>
        <p:spPr>
          <a:xfrm>
            <a:off x="5146926" y="3614487"/>
            <a:ext cx="645873" cy="45164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pH</a:t>
            </a:r>
            <a:endParaRPr lang="ko-KR" altLang="en-US" sz="6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53" name="직사각형 152">
            <a:extLst>
              <a:ext uri="{FF2B5EF4-FFF2-40B4-BE49-F238E27FC236}">
                <a16:creationId xmlns:a16="http://schemas.microsoft.com/office/drawing/2014/main" id="{FFFDC413-A478-E202-5670-7FDE37A8CF0A}"/>
              </a:ext>
            </a:extLst>
          </p:cNvPr>
          <p:cNvSpPr/>
          <p:nvPr/>
        </p:nvSpPr>
        <p:spPr>
          <a:xfrm>
            <a:off x="5883548" y="3614487"/>
            <a:ext cx="645873" cy="45164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탁도</a:t>
            </a:r>
          </a:p>
        </p:txBody>
      </p:sp>
      <p:sp>
        <p:nvSpPr>
          <p:cNvPr id="154" name="직사각형 153">
            <a:extLst>
              <a:ext uri="{FF2B5EF4-FFF2-40B4-BE49-F238E27FC236}">
                <a16:creationId xmlns:a16="http://schemas.microsoft.com/office/drawing/2014/main" id="{C8D9174A-5252-EC37-42A1-28F0CA8E3C1B}"/>
              </a:ext>
            </a:extLst>
          </p:cNvPr>
          <p:cNvSpPr/>
          <p:nvPr/>
        </p:nvSpPr>
        <p:spPr>
          <a:xfrm>
            <a:off x="6620170" y="3614487"/>
            <a:ext cx="645873" cy="45164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전기</a:t>
            </a:r>
            <a:endParaRPr lang="en-US" altLang="ko-KR" sz="6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ctr"/>
            <a:r>
              <a:rPr lang="ko-KR" altLang="en-US" sz="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전도도</a:t>
            </a:r>
          </a:p>
        </p:txBody>
      </p:sp>
      <p:sp>
        <p:nvSpPr>
          <p:cNvPr id="155" name="직사각형 154">
            <a:extLst>
              <a:ext uri="{FF2B5EF4-FFF2-40B4-BE49-F238E27FC236}">
                <a16:creationId xmlns:a16="http://schemas.microsoft.com/office/drawing/2014/main" id="{842A21A8-D604-8ABE-F84A-0935D8D9773B}"/>
              </a:ext>
            </a:extLst>
          </p:cNvPr>
          <p:cNvSpPr/>
          <p:nvPr/>
        </p:nvSpPr>
        <p:spPr>
          <a:xfrm>
            <a:off x="5146926" y="4115213"/>
            <a:ext cx="645873" cy="33932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알카리도</a:t>
            </a:r>
            <a:endParaRPr lang="ko-KR" altLang="en-US" sz="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4EAD753D-5D7D-1D61-DEE1-4F3AA066368A}"/>
              </a:ext>
            </a:extLst>
          </p:cNvPr>
          <p:cNvSpPr/>
          <p:nvPr/>
        </p:nvSpPr>
        <p:spPr>
          <a:xfrm>
            <a:off x="5883548" y="4115213"/>
            <a:ext cx="645873" cy="33932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생물경보</a:t>
            </a:r>
          </a:p>
        </p:txBody>
      </p: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C04AE7EE-9EE8-0E2B-44E7-49A2E9832BBA}"/>
              </a:ext>
            </a:extLst>
          </p:cNvPr>
          <p:cNvSpPr/>
          <p:nvPr/>
        </p:nvSpPr>
        <p:spPr>
          <a:xfrm>
            <a:off x="6620170" y="4115213"/>
            <a:ext cx="645873" cy="33932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망간</a:t>
            </a:r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64AA5DA9-80A1-1107-BF84-F1A04966377A}"/>
              </a:ext>
            </a:extLst>
          </p:cNvPr>
          <p:cNvSpPr/>
          <p:nvPr/>
        </p:nvSpPr>
        <p:spPr>
          <a:xfrm>
            <a:off x="5146926" y="4503621"/>
            <a:ext cx="645873" cy="33932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유기물</a:t>
            </a:r>
          </a:p>
        </p:txBody>
      </p:sp>
      <p:sp>
        <p:nvSpPr>
          <p:cNvPr id="159" name="직사각형 158">
            <a:extLst>
              <a:ext uri="{FF2B5EF4-FFF2-40B4-BE49-F238E27FC236}">
                <a16:creationId xmlns:a16="http://schemas.microsoft.com/office/drawing/2014/main" id="{6B6449EF-A723-E4A1-17E4-37735D34A728}"/>
              </a:ext>
            </a:extLst>
          </p:cNvPr>
          <p:cNvSpPr/>
          <p:nvPr/>
        </p:nvSpPr>
        <p:spPr>
          <a:xfrm>
            <a:off x="5883548" y="4503621"/>
            <a:ext cx="645873" cy="33932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영양염류</a:t>
            </a:r>
            <a:endParaRPr lang="ko-KR" altLang="en-US" sz="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6E700059-9D45-022C-FFF3-9206919F9B51}"/>
              </a:ext>
            </a:extLst>
          </p:cNvPr>
          <p:cNvSpPr/>
          <p:nvPr/>
        </p:nvSpPr>
        <p:spPr>
          <a:xfrm>
            <a:off x="6620170" y="4503621"/>
            <a:ext cx="645873" cy="33932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조류</a:t>
            </a:r>
          </a:p>
        </p:txBody>
      </p:sp>
      <p:sp>
        <p:nvSpPr>
          <p:cNvPr id="161" name="사다리꼴[T] 160">
            <a:extLst>
              <a:ext uri="{FF2B5EF4-FFF2-40B4-BE49-F238E27FC236}">
                <a16:creationId xmlns:a16="http://schemas.microsoft.com/office/drawing/2014/main" id="{DD9732D9-B80A-695E-3B77-3A60A99DAF86}"/>
              </a:ext>
            </a:extLst>
          </p:cNvPr>
          <p:cNvSpPr/>
          <p:nvPr/>
        </p:nvSpPr>
        <p:spPr>
          <a:xfrm rot="16200000">
            <a:off x="4773625" y="2556646"/>
            <a:ext cx="445437" cy="147143"/>
          </a:xfrm>
          <a:prstGeom prst="trapezoid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kumimoji="1"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</a:rPr>
              <a:t>대청댐</a:t>
            </a:r>
            <a:endParaRPr kumimoji="1" lang="ko-Kore-KR" altLang="en-US" sz="600" dirty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</a:endParaRPr>
          </a:p>
        </p:txBody>
      </p:sp>
      <p:sp>
        <p:nvSpPr>
          <p:cNvPr id="162" name="사다리꼴[T] 161">
            <a:extLst>
              <a:ext uri="{FF2B5EF4-FFF2-40B4-BE49-F238E27FC236}">
                <a16:creationId xmlns:a16="http://schemas.microsoft.com/office/drawing/2014/main" id="{2CCC1E9A-39E0-88A9-C70D-5C63A372CFB0}"/>
              </a:ext>
            </a:extLst>
          </p:cNvPr>
          <p:cNvSpPr/>
          <p:nvPr/>
        </p:nvSpPr>
        <p:spPr>
          <a:xfrm rot="16200000">
            <a:off x="4773668" y="3008674"/>
            <a:ext cx="445437" cy="147143"/>
          </a:xfrm>
          <a:prstGeom prst="trapezoid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kumimoji="1" lang="ko-KR" altLang="en-US" sz="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</a:rPr>
              <a:t>현도취</a:t>
            </a:r>
            <a:endParaRPr kumimoji="1" lang="ko-Kore-KR" altLang="en-US" sz="600" dirty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</a:endParaRPr>
          </a:p>
        </p:txBody>
      </p:sp>
      <p:sp>
        <p:nvSpPr>
          <p:cNvPr id="163" name="사다리꼴[T] 162">
            <a:extLst>
              <a:ext uri="{FF2B5EF4-FFF2-40B4-BE49-F238E27FC236}">
                <a16:creationId xmlns:a16="http://schemas.microsoft.com/office/drawing/2014/main" id="{9D46AA69-1C2E-A5ED-E1B3-FB0F847E4385}"/>
              </a:ext>
            </a:extLst>
          </p:cNvPr>
          <p:cNvSpPr/>
          <p:nvPr/>
        </p:nvSpPr>
        <p:spPr>
          <a:xfrm rot="16200000">
            <a:off x="4768776" y="3451159"/>
            <a:ext cx="445437" cy="147143"/>
          </a:xfrm>
          <a:prstGeom prst="trapezoid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kumimoji="1" lang="ko-KR" altLang="en-US" sz="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</a:rPr>
              <a:t>대청취</a:t>
            </a:r>
            <a:endParaRPr kumimoji="1" lang="ko-Kore-KR" altLang="en-US" sz="600" dirty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</a:endParaRPr>
          </a:p>
        </p:txBody>
      </p:sp>
      <p:sp>
        <p:nvSpPr>
          <p:cNvPr id="164" name="사다리꼴[T] 163">
            <a:extLst>
              <a:ext uri="{FF2B5EF4-FFF2-40B4-BE49-F238E27FC236}">
                <a16:creationId xmlns:a16="http://schemas.microsoft.com/office/drawing/2014/main" id="{619872D4-F24E-3028-4D70-380A3B8C8C57}"/>
              </a:ext>
            </a:extLst>
          </p:cNvPr>
          <p:cNvSpPr/>
          <p:nvPr/>
        </p:nvSpPr>
        <p:spPr>
          <a:xfrm rot="16200000">
            <a:off x="4763494" y="3892829"/>
            <a:ext cx="445437" cy="147143"/>
          </a:xfrm>
          <a:prstGeom prst="trapezoid">
            <a:avLst/>
          </a:prstGeom>
          <a:solidFill>
            <a:schemeClr val="bg1"/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kumimoji="1" lang="ko-KR" altLang="en-US" sz="600" dirty="0" err="1">
                <a:solidFill>
                  <a:schemeClr val="tx1"/>
                </a:solidFill>
                <a:latin typeface="Malgun Gothic" panose="020B0503020000020004" pitchFamily="34" charset="-127"/>
              </a:rPr>
              <a:t>청주정</a:t>
            </a:r>
            <a:endParaRPr kumimoji="1" lang="ko-Kore-KR" altLang="en-US" sz="600" dirty="0">
              <a:solidFill>
                <a:schemeClr val="tx1"/>
              </a:solidFill>
              <a:latin typeface="Malgun Gothic" panose="020B0503020000020004" pitchFamily="34" charset="-127"/>
            </a:endParaRPr>
          </a:p>
        </p:txBody>
      </p:sp>
      <p:sp>
        <p:nvSpPr>
          <p:cNvPr id="165" name="모서리가 둥근 직사각형 576">
            <a:extLst>
              <a:ext uri="{FF2B5EF4-FFF2-40B4-BE49-F238E27FC236}">
                <a16:creationId xmlns:a16="http://schemas.microsoft.com/office/drawing/2014/main" id="{BE0FA53C-E77A-DE9E-109B-945871C2B1D8}"/>
              </a:ext>
            </a:extLst>
          </p:cNvPr>
          <p:cNvSpPr/>
          <p:nvPr/>
        </p:nvSpPr>
        <p:spPr>
          <a:xfrm>
            <a:off x="469757" y="5157192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4.1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6" name="모서리가 둥근 직사각형 576">
            <a:extLst>
              <a:ext uri="{FF2B5EF4-FFF2-40B4-BE49-F238E27FC236}">
                <a16:creationId xmlns:a16="http://schemas.microsoft.com/office/drawing/2014/main" id="{2DC6C561-6DFC-A6C0-5B01-823B0C5AD125}"/>
              </a:ext>
            </a:extLst>
          </p:cNvPr>
          <p:cNvSpPr/>
          <p:nvPr/>
        </p:nvSpPr>
        <p:spPr>
          <a:xfrm>
            <a:off x="2883442" y="5017583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4.2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2" name="모서리가 둥근 직사각형 576">
            <a:extLst>
              <a:ext uri="{FF2B5EF4-FFF2-40B4-BE49-F238E27FC236}">
                <a16:creationId xmlns:a16="http://schemas.microsoft.com/office/drawing/2014/main" id="{F7E208E3-1D6E-E077-DA5B-0E5051E6C415}"/>
              </a:ext>
            </a:extLst>
          </p:cNvPr>
          <p:cNvSpPr/>
          <p:nvPr/>
        </p:nvSpPr>
        <p:spPr>
          <a:xfrm>
            <a:off x="5094751" y="5017583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4.3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3" name="모서리가 둥근 직사각형 576">
            <a:extLst>
              <a:ext uri="{FF2B5EF4-FFF2-40B4-BE49-F238E27FC236}">
                <a16:creationId xmlns:a16="http://schemas.microsoft.com/office/drawing/2014/main" id="{CFF2DCD8-58FC-A181-AFBD-6712B5DF8364}"/>
              </a:ext>
            </a:extLst>
          </p:cNvPr>
          <p:cNvSpPr/>
          <p:nvPr/>
        </p:nvSpPr>
        <p:spPr>
          <a:xfrm>
            <a:off x="1603359" y="5118468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4.1.1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4" name="모서리가 둥근 직사각형 576">
            <a:extLst>
              <a:ext uri="{FF2B5EF4-FFF2-40B4-BE49-F238E27FC236}">
                <a16:creationId xmlns:a16="http://schemas.microsoft.com/office/drawing/2014/main" id="{7DE2E2E5-6D72-F6D5-F543-AC35DEB108E0}"/>
              </a:ext>
            </a:extLst>
          </p:cNvPr>
          <p:cNvSpPr/>
          <p:nvPr/>
        </p:nvSpPr>
        <p:spPr>
          <a:xfrm>
            <a:off x="1996074" y="5017583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4.1.2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5" name="모서리가 둥근 직사각형 576">
            <a:extLst>
              <a:ext uri="{FF2B5EF4-FFF2-40B4-BE49-F238E27FC236}">
                <a16:creationId xmlns:a16="http://schemas.microsoft.com/office/drawing/2014/main" id="{DBC15F5C-D069-9CB9-CA9A-7B982BAF2C30}"/>
              </a:ext>
            </a:extLst>
          </p:cNvPr>
          <p:cNvSpPr/>
          <p:nvPr/>
        </p:nvSpPr>
        <p:spPr>
          <a:xfrm>
            <a:off x="2523253" y="5017583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4.1.3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6" name="모서리가 둥근 직사각형 576">
            <a:extLst>
              <a:ext uri="{FF2B5EF4-FFF2-40B4-BE49-F238E27FC236}">
                <a16:creationId xmlns:a16="http://schemas.microsoft.com/office/drawing/2014/main" id="{1C8D9B23-261E-B46D-CD02-884646BFEE99}"/>
              </a:ext>
            </a:extLst>
          </p:cNvPr>
          <p:cNvSpPr/>
          <p:nvPr/>
        </p:nvSpPr>
        <p:spPr>
          <a:xfrm>
            <a:off x="671447" y="5316674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4.1.4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7" name="모서리가 둥근 직사각형 576">
            <a:extLst>
              <a:ext uri="{FF2B5EF4-FFF2-40B4-BE49-F238E27FC236}">
                <a16:creationId xmlns:a16="http://schemas.microsoft.com/office/drawing/2014/main" id="{888CEC3E-4A71-AAC9-0A30-0A502CA9E2D8}"/>
              </a:ext>
            </a:extLst>
          </p:cNvPr>
          <p:cNvSpPr/>
          <p:nvPr/>
        </p:nvSpPr>
        <p:spPr>
          <a:xfrm>
            <a:off x="4095684" y="5017583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4.2.1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8" name="모서리가 둥근 직사각형 576">
            <a:extLst>
              <a:ext uri="{FF2B5EF4-FFF2-40B4-BE49-F238E27FC236}">
                <a16:creationId xmlns:a16="http://schemas.microsoft.com/office/drawing/2014/main" id="{CC7BC199-F43D-8E3A-E364-3730F537C5BE}"/>
              </a:ext>
            </a:extLst>
          </p:cNvPr>
          <p:cNvSpPr/>
          <p:nvPr/>
        </p:nvSpPr>
        <p:spPr>
          <a:xfrm>
            <a:off x="4707886" y="5017583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4.2.2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9" name="모서리가 둥근 직사각형 576">
            <a:extLst>
              <a:ext uri="{FF2B5EF4-FFF2-40B4-BE49-F238E27FC236}">
                <a16:creationId xmlns:a16="http://schemas.microsoft.com/office/drawing/2014/main" id="{2038BA40-1483-51B1-186A-0F45196C5F90}"/>
              </a:ext>
            </a:extLst>
          </p:cNvPr>
          <p:cNvSpPr/>
          <p:nvPr/>
        </p:nvSpPr>
        <p:spPr>
          <a:xfrm>
            <a:off x="2812688" y="5305964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4.2.3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0" name="모서리가 둥근 직사각형 576">
            <a:extLst>
              <a:ext uri="{FF2B5EF4-FFF2-40B4-BE49-F238E27FC236}">
                <a16:creationId xmlns:a16="http://schemas.microsoft.com/office/drawing/2014/main" id="{7047E78C-023C-8855-626B-BDA6E736E51B}"/>
              </a:ext>
            </a:extLst>
          </p:cNvPr>
          <p:cNvSpPr/>
          <p:nvPr/>
        </p:nvSpPr>
        <p:spPr>
          <a:xfrm>
            <a:off x="6430157" y="5017583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4.3.1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1" name="모서리가 둥근 직사각형 576">
            <a:extLst>
              <a:ext uri="{FF2B5EF4-FFF2-40B4-BE49-F238E27FC236}">
                <a16:creationId xmlns:a16="http://schemas.microsoft.com/office/drawing/2014/main" id="{28AE0AF2-5831-5876-2BA1-EEF05E5BF87D}"/>
              </a:ext>
            </a:extLst>
          </p:cNvPr>
          <p:cNvSpPr/>
          <p:nvPr/>
        </p:nvSpPr>
        <p:spPr>
          <a:xfrm>
            <a:off x="6980065" y="5017583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4.3.2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2" name="모서리가 둥근 직사각형 576">
            <a:extLst>
              <a:ext uri="{FF2B5EF4-FFF2-40B4-BE49-F238E27FC236}">
                <a16:creationId xmlns:a16="http://schemas.microsoft.com/office/drawing/2014/main" id="{305E7571-7F45-09B4-25E8-9169B163A9F0}"/>
              </a:ext>
            </a:extLst>
          </p:cNvPr>
          <p:cNvSpPr/>
          <p:nvPr/>
        </p:nvSpPr>
        <p:spPr>
          <a:xfrm>
            <a:off x="5059973" y="5454117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4.3.3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3" name="모서리가 둥근 직사각형 576">
            <a:extLst>
              <a:ext uri="{FF2B5EF4-FFF2-40B4-BE49-F238E27FC236}">
                <a16:creationId xmlns:a16="http://schemas.microsoft.com/office/drawing/2014/main" id="{82156F19-6B9C-1C2F-EA31-EEF5038C41CF}"/>
              </a:ext>
            </a:extLst>
          </p:cNvPr>
          <p:cNvSpPr/>
          <p:nvPr/>
        </p:nvSpPr>
        <p:spPr>
          <a:xfrm>
            <a:off x="7100511" y="5476181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4.3.3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4" name="모서리가 둥근 직사각형 576">
            <a:extLst>
              <a:ext uri="{FF2B5EF4-FFF2-40B4-BE49-F238E27FC236}">
                <a16:creationId xmlns:a16="http://schemas.microsoft.com/office/drawing/2014/main" id="{3E035925-C521-F3EF-3433-515A65A93B38}"/>
              </a:ext>
            </a:extLst>
          </p:cNvPr>
          <p:cNvSpPr/>
          <p:nvPr/>
        </p:nvSpPr>
        <p:spPr>
          <a:xfrm>
            <a:off x="5694956" y="5568151"/>
            <a:ext cx="240892" cy="144000"/>
          </a:xfrm>
          <a:prstGeom prst="roundRect">
            <a:avLst/>
          </a:prstGeom>
          <a:solidFill>
            <a:srgbClr val="CD1B3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4.3.4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5" name="타원 184">
            <a:extLst>
              <a:ext uri="{FF2B5EF4-FFF2-40B4-BE49-F238E27FC236}">
                <a16:creationId xmlns:a16="http://schemas.microsoft.com/office/drawing/2014/main" id="{A275ACEA-6911-AE18-4796-36A493E3F8AB}"/>
              </a:ext>
            </a:extLst>
          </p:cNvPr>
          <p:cNvSpPr/>
          <p:nvPr/>
        </p:nvSpPr>
        <p:spPr>
          <a:xfrm>
            <a:off x="5196509" y="2073268"/>
            <a:ext cx="508008" cy="160583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통합수질</a:t>
            </a:r>
          </a:p>
        </p:txBody>
      </p:sp>
    </p:spTree>
    <p:extLst>
      <p:ext uri="{BB962C8B-B14F-4D97-AF65-F5344CB8AC3E}">
        <p14:creationId xmlns:p14="http://schemas.microsoft.com/office/powerpoint/2010/main" val="1296497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텍스트 개체 틀 13">
            <a:extLst>
              <a:ext uri="{FF2B5EF4-FFF2-40B4-BE49-F238E27FC236}">
                <a16:creationId xmlns:a16="http://schemas.microsoft.com/office/drawing/2014/main" id="{4CB53163-9EB9-E7AA-9B9E-E0A7A0E7F3D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89395" y="463440"/>
            <a:ext cx="2808287" cy="178968"/>
          </a:xfrm>
        </p:spPr>
        <p:txBody>
          <a:bodyPr/>
          <a:lstStyle/>
          <a:p>
            <a:r>
              <a:rPr lang="en-US" altLang="ko-Kore-KR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Ⅲ</a:t>
            </a:r>
            <a:r>
              <a:rPr lang="en-US" altLang="ko-KR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.</a:t>
            </a:r>
            <a:r>
              <a:rPr lang="ko-KR" altLang="en-US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화면 내역</a:t>
            </a:r>
          </a:p>
        </p:txBody>
      </p:sp>
      <p:sp>
        <p:nvSpPr>
          <p:cNvPr id="60" name="텍스트 개체 틀 12">
            <a:extLst>
              <a:ext uri="{FF2B5EF4-FFF2-40B4-BE49-F238E27FC236}">
                <a16:creationId xmlns:a16="http://schemas.microsoft.com/office/drawing/2014/main" id="{5005FF63-39B4-D59B-B901-5E367C9FD0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494" y="570841"/>
            <a:ext cx="6191339" cy="288231"/>
          </a:xfrm>
        </p:spPr>
        <p:txBody>
          <a:bodyPr/>
          <a:lstStyle/>
          <a:p>
            <a:r>
              <a:rPr lang="ko-KR" altLang="en-US" dirty="0"/>
              <a:t>메인 대시보드</a:t>
            </a:r>
          </a:p>
        </p:txBody>
      </p:sp>
      <p:sp>
        <p:nvSpPr>
          <p:cNvPr id="61" name="텍스트 개체 틀 15">
            <a:extLst>
              <a:ext uri="{FF2B5EF4-FFF2-40B4-BE49-F238E27FC236}">
                <a16:creationId xmlns:a16="http://schemas.microsoft.com/office/drawing/2014/main" id="{718D17FB-A545-A52A-E9D2-ED97A33E1AF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89395" y="238325"/>
            <a:ext cx="2808287" cy="178968"/>
          </a:xfrm>
        </p:spPr>
        <p:txBody>
          <a:bodyPr/>
          <a:lstStyle/>
          <a:p>
            <a:r>
              <a:rPr lang="ko-KR" altLang="en-US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화면정의서</a:t>
            </a:r>
          </a:p>
        </p:txBody>
      </p:sp>
      <p:sp>
        <p:nvSpPr>
          <p:cNvPr id="59" name="텍스트 개체 틀 14">
            <a:extLst>
              <a:ext uri="{FF2B5EF4-FFF2-40B4-BE49-F238E27FC236}">
                <a16:creationId xmlns:a16="http://schemas.microsoft.com/office/drawing/2014/main" id="{CF406C81-F7D8-82DE-7F1E-19163280A8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89395" y="680104"/>
            <a:ext cx="2808287" cy="178968"/>
          </a:xfrm>
        </p:spPr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/>
              <a:t> 메인 대시보드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7949F9D8-7F75-D429-F99E-71E648BEF6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14676"/>
              </p:ext>
            </p:extLst>
          </p:nvPr>
        </p:nvGraphicFramePr>
        <p:xfrm>
          <a:off x="363150" y="3789040"/>
          <a:ext cx="9217024" cy="16201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55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620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4036"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기능명</a:t>
                      </a:r>
                      <a:endParaRPr lang="ko-KR" sz="1000" dirty="0"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62201" marR="6220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설    명</a:t>
                      </a:r>
                      <a:endParaRPr lang="ko-KR" sz="1000" dirty="0"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62201" marR="6220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4036">
                <a:tc>
                  <a:txBody>
                    <a:bodyPr/>
                    <a:lstStyle/>
                    <a:p>
                      <a:pPr marL="0" algn="just" defTabSz="914400" rtl="0" eaLnBrk="1" fontAlgn="base" latinLnBrk="1" hangingPunct="1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12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+mn-ea"/>
                          <a:cs typeface="+mn-cs"/>
                        </a:rPr>
                        <a:t>로그인</a:t>
                      </a:r>
                      <a:endParaRPr lang="ko-KR" sz="900" kern="1200" dirty="0"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+mn-ea"/>
                        <a:cs typeface="+mn-cs"/>
                      </a:endParaRPr>
                    </a:p>
                  </a:txBody>
                  <a:tcPr marL="62201" marR="6220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fontAlgn="base" latinLnBrk="1" hangingPunct="1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12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+mn-ea"/>
                          <a:cs typeface="+mn-cs"/>
                        </a:rPr>
                        <a:t>워터라운드의 </a:t>
                      </a:r>
                      <a:r>
                        <a:rPr lang="en-US" altLang="ko-KR" sz="900" kern="12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+mn-ea"/>
                          <a:cs typeface="+mn-cs"/>
                        </a:rPr>
                        <a:t>SSO</a:t>
                      </a:r>
                      <a:r>
                        <a:rPr lang="ko-KR" altLang="en-US" sz="900" kern="12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+mn-ea"/>
                          <a:cs typeface="+mn-cs"/>
                        </a:rPr>
                        <a:t>의 정보를 이용하여 로그인</a:t>
                      </a:r>
                      <a:endParaRPr lang="ko-KR" sz="900" kern="1200" dirty="0"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+mn-ea"/>
                        <a:cs typeface="+mn-cs"/>
                      </a:endParaRPr>
                    </a:p>
                  </a:txBody>
                  <a:tcPr marL="62201" marR="6220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4036">
                <a:tc>
                  <a:txBody>
                    <a:bodyPr/>
                    <a:lstStyle/>
                    <a:p>
                      <a:pPr algn="just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대청댐 운영 정보 조회</a:t>
                      </a:r>
                      <a:endParaRPr lang="ko-KR" sz="900" dirty="0"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62201" marR="6220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fontAlgn="base" latinLnBrk="1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12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+mn-ea"/>
                          <a:cs typeface="+mn-cs"/>
                        </a:rPr>
                        <a:t>기간 및 수집 주기 기준으로 대청댐의 수위</a:t>
                      </a:r>
                      <a:r>
                        <a:rPr lang="en-US" altLang="ko-KR" sz="900" kern="12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+mn-ea"/>
                          <a:cs typeface="+mn-cs"/>
                        </a:rPr>
                        <a:t>,</a:t>
                      </a:r>
                      <a:r>
                        <a:rPr lang="ko-KR" altLang="en-US" sz="900" kern="12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+mn-ea"/>
                          <a:cs typeface="+mn-cs"/>
                        </a:rPr>
                        <a:t> 유량 정보 조회</a:t>
                      </a:r>
                      <a:endParaRPr lang="ko-KR" sz="900" dirty="0"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62201" marR="6220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4036"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kern="1200" dirty="0" err="1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에코봇</a:t>
                      </a:r>
                      <a:r>
                        <a:rPr lang="ko-KR" altLang="en-US" sz="900" kern="12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 수질 정보 조회</a:t>
                      </a:r>
                      <a:endParaRPr lang="ko-KR" altLang="ko-KR" sz="900" kern="1200" dirty="0"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2201" marR="6220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기간 및 수집 주기 기준으로 </a:t>
                      </a:r>
                      <a:r>
                        <a:rPr lang="ko-KR" altLang="en-US" sz="900" dirty="0" err="1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에코봇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API</a:t>
                      </a:r>
                      <a:r>
                        <a:rPr lang="ko-KR" altLang="en-US" sz="900" dirty="0" err="1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를</a:t>
                      </a:r>
                      <a:r>
                        <a:rPr lang="ko-KR" altLang="en-US" sz="9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 통해 수질 정보 조회</a:t>
                      </a:r>
                      <a:endParaRPr lang="ko-KR" sz="900" dirty="0"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62201" marR="6220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4036"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kern="1200" dirty="0" err="1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드론</a:t>
                      </a:r>
                      <a:r>
                        <a:rPr lang="ko-KR" altLang="en-US" sz="900" kern="12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 이미지 조회</a:t>
                      </a:r>
                      <a:endParaRPr lang="ko-KR" altLang="ko-KR" sz="900" kern="1200" dirty="0"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2201" marR="6220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기간 및 수집 주기 기준으로 해당 이미지 조회</a:t>
                      </a:r>
                      <a:endParaRPr lang="ko-KR" sz="900" dirty="0"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62201" marR="6220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A09B620-08D6-BADA-5DD1-2FD0C21F24D1}"/>
              </a:ext>
            </a:extLst>
          </p:cNvPr>
          <p:cNvSpPr txBox="1"/>
          <p:nvPr/>
        </p:nvSpPr>
        <p:spPr>
          <a:xfrm>
            <a:off x="344489" y="3501008"/>
            <a:ext cx="1872208" cy="2880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이벤트 기능 정의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5C6ABD3E-5EC1-62F4-1787-35EAFFA4B6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1896723"/>
              </p:ext>
            </p:extLst>
          </p:nvPr>
        </p:nvGraphicFramePr>
        <p:xfrm>
          <a:off x="363150" y="1268760"/>
          <a:ext cx="9217024" cy="212327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6085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085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6501">
                <a:tc gridSpan="2">
                  <a:txBody>
                    <a:bodyPr/>
                    <a:lstStyle/>
                    <a:p>
                      <a:pPr algn="l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주요처리로직</a:t>
                      </a:r>
                      <a:endParaRPr lang="ko-KR" sz="1000" dirty="0"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62201" marR="6220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endParaRPr lang="ko-KR" sz="1000" dirty="0"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62201" marR="6220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73767">
                <a:tc gridSpan="2">
                  <a:txBody>
                    <a:bodyPr/>
                    <a:lstStyle/>
                    <a:p>
                      <a:pPr marL="228600" indent="-228600">
                        <a:buAutoNum type="arabicPeriod"/>
                      </a:pPr>
                      <a:r>
                        <a:rPr lang="en-US" altLang="ko-KR" sz="10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WateRound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의 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SSO</a:t>
                      </a:r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를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 통해 로그인</a:t>
                      </a:r>
                      <a:endParaRPr lang="en-US" altLang="ko-KR" sz="1000" baseline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marL="228600" indent="-228600">
                        <a:buAutoNum type="arabicPeriod"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+mn-ea"/>
                        </a:rPr>
                        <a:t>대청댐 운영 정보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+mn-ea"/>
                        </a:rPr>
                        <a:t>,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+mn-ea"/>
                        </a:rPr>
                        <a:t> </a:t>
                      </a:r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+mn-ea"/>
                        </a:rPr>
                        <a:t>에코봇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+mn-ea"/>
                        </a:rPr>
                        <a:t> 수질 정보 및 </a:t>
                      </a:r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+mn-ea"/>
                        </a:rPr>
                        <a:t>드론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+mn-ea"/>
                        </a:rPr>
                        <a:t> 사진 이미지 조회</a:t>
                      </a:r>
                      <a:endParaRPr lang="ko-KR" altLang="ko-KR" sz="1000" dirty="0"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+mn-ea"/>
                      </a:endParaRPr>
                    </a:p>
                  </a:txBody>
                  <a:tcPr marL="62201" marR="6220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just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endParaRPr lang="ko-KR" sz="1000" dirty="0"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62201" marR="6220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6501">
                <a:tc>
                  <a:txBody>
                    <a:bodyPr/>
                    <a:lstStyle/>
                    <a:p>
                      <a:pPr algn="just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제약조건</a:t>
                      </a:r>
                      <a:endParaRPr lang="ko-KR" sz="1000" dirty="0"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62201" marR="6220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30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선행</a:t>
                      </a:r>
                      <a:r>
                        <a:rPr lang="en-US" altLang="ko-KR" sz="1000" b="1" kern="12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 </a:t>
                      </a:r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또는</a:t>
                      </a:r>
                      <a:r>
                        <a:rPr lang="en-US" altLang="ko-KR" sz="1000" b="1" kern="12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 </a:t>
                      </a:r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  <a:cs typeface="+mn-cs"/>
                        </a:rPr>
                        <a:t>후행조건</a:t>
                      </a:r>
                      <a:endParaRPr lang="ko-KR" sz="1000" b="1" kern="1200" dirty="0"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2201" marR="6220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6501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+mn-ea"/>
                        </a:rPr>
                        <a:t>-</a:t>
                      </a:r>
                      <a:endParaRPr lang="ko-KR" altLang="ko-KR" sz="1000" b="1" dirty="0"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+mn-ea"/>
                      </a:endParaRPr>
                    </a:p>
                  </a:txBody>
                  <a:tcPr marL="62201" marR="6220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-</a:t>
                      </a:r>
                    </a:p>
                  </a:txBody>
                  <a:tcPr marL="62201" marR="6220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64426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텍스트 개체 틀 13">
            <a:extLst>
              <a:ext uri="{FF2B5EF4-FFF2-40B4-BE49-F238E27FC236}">
                <a16:creationId xmlns:a16="http://schemas.microsoft.com/office/drawing/2014/main" id="{4CB53163-9EB9-E7AA-9B9E-E0A7A0E7F3D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89395" y="463440"/>
            <a:ext cx="2808287" cy="178968"/>
          </a:xfrm>
        </p:spPr>
        <p:txBody>
          <a:bodyPr/>
          <a:lstStyle/>
          <a:p>
            <a:r>
              <a:rPr lang="en-US" altLang="ko-Kore-KR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Ⅲ</a:t>
            </a:r>
            <a:r>
              <a:rPr lang="en-US" altLang="ko-KR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.</a:t>
            </a:r>
            <a:r>
              <a:rPr lang="ko-KR" altLang="en-US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화면 내역</a:t>
            </a:r>
          </a:p>
        </p:txBody>
      </p:sp>
      <p:sp>
        <p:nvSpPr>
          <p:cNvPr id="60" name="텍스트 개체 틀 12">
            <a:extLst>
              <a:ext uri="{FF2B5EF4-FFF2-40B4-BE49-F238E27FC236}">
                <a16:creationId xmlns:a16="http://schemas.microsoft.com/office/drawing/2014/main" id="{5005FF63-39B4-D59B-B901-5E367C9FD0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494" y="570841"/>
            <a:ext cx="6191339" cy="288231"/>
          </a:xfrm>
        </p:spPr>
        <p:txBody>
          <a:bodyPr/>
          <a:lstStyle/>
          <a:p>
            <a:r>
              <a:rPr lang="ko-KR" altLang="en-US" dirty="0"/>
              <a:t>메인 대시보드</a:t>
            </a:r>
          </a:p>
        </p:txBody>
      </p:sp>
      <p:sp>
        <p:nvSpPr>
          <p:cNvPr id="61" name="텍스트 개체 틀 15">
            <a:extLst>
              <a:ext uri="{FF2B5EF4-FFF2-40B4-BE49-F238E27FC236}">
                <a16:creationId xmlns:a16="http://schemas.microsoft.com/office/drawing/2014/main" id="{718D17FB-A545-A52A-E9D2-ED97A33E1AF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89395" y="238325"/>
            <a:ext cx="2808287" cy="178968"/>
          </a:xfrm>
        </p:spPr>
        <p:txBody>
          <a:bodyPr/>
          <a:lstStyle/>
          <a:p>
            <a:r>
              <a:rPr lang="ko-KR" altLang="en-US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화면정의서</a:t>
            </a:r>
          </a:p>
        </p:txBody>
      </p:sp>
      <p:sp>
        <p:nvSpPr>
          <p:cNvPr id="59" name="텍스트 개체 틀 14">
            <a:extLst>
              <a:ext uri="{FF2B5EF4-FFF2-40B4-BE49-F238E27FC236}">
                <a16:creationId xmlns:a16="http://schemas.microsoft.com/office/drawing/2014/main" id="{CF406C81-F7D8-82DE-7F1E-19163280A8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89395" y="680104"/>
            <a:ext cx="2808287" cy="178968"/>
          </a:xfrm>
        </p:spPr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/>
              <a:t> 메인 대시보드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D5F5ED98-4608-FEDB-8A8D-3E8B6A66F4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5175896"/>
              </p:ext>
            </p:extLst>
          </p:nvPr>
        </p:nvGraphicFramePr>
        <p:xfrm>
          <a:off x="369505" y="1682488"/>
          <a:ext cx="9192008" cy="11637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253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424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42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445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TABLE</a:t>
                      </a:r>
                      <a:endParaRPr lang="ko-KR" altLang="en-US" sz="10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CRUD</a:t>
                      </a:r>
                      <a:endParaRPr lang="ko-KR" altLang="en-US" sz="10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95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영문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한글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536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TB_PT_WTHR_FCST</a:t>
                      </a: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일기예보</a:t>
                      </a: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R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536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TB_PT_DRN_IMG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드론이미지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R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536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TB_PT_FC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시설</a:t>
                      </a: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R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C64861E2-B811-8165-369D-6C927A7055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1689589"/>
              </p:ext>
            </p:extLst>
          </p:nvPr>
        </p:nvGraphicFramePr>
        <p:xfrm>
          <a:off x="344488" y="3717032"/>
          <a:ext cx="9217025" cy="23596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0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169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58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i="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모듈명</a:t>
                      </a:r>
                      <a:endParaRPr lang="ko-KR" altLang="en-US" sz="9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26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MainController.java</a:t>
                      </a: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메인화면의</a:t>
                      </a:r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 로직을 처리하기 위한 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Controller</a:t>
                      </a:r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이다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  <a:endParaRPr lang="ko-KR" altLang="en-US" sz="900" b="0" i="0" kern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Malgun Gothic" panose="020B0503020000020004" pitchFamily="34" charset="-127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26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WthrFcstService.java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날씨 정보를 가져오기 위한 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Service</a:t>
                      </a:r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이다</a:t>
                      </a: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26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WthrFcstServiceImpl.java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날씨 정보를 가져오기 위한 </a:t>
                      </a:r>
                      <a:r>
                        <a:rPr lang="en-US" altLang="ko-KR" sz="900" b="0" i="0" kern="120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ServiceImpl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이다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  <a:endParaRPr lang="ko-KR" altLang="en-US" sz="900" b="0" i="0" kern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Malgun Gothic" panose="020B0503020000020004" pitchFamily="34" charset="-127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26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WthrFcstVo.java</a:t>
                      </a:r>
                      <a:endParaRPr lang="ko-KR" altLang="en-US" sz="800" b="0" i="0" kern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Malgun Gothic" panose="020B0503020000020004" pitchFamily="34" charset="-127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날씨정보를 가져오기 위한 데이터 객체이다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  <a:endParaRPr lang="ko-KR" altLang="en-US" sz="900" b="0" i="0" kern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Malgun Gothic" panose="020B0503020000020004" pitchFamily="34" charset="-127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26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WthrFcst_sql.xml</a:t>
                      </a:r>
                      <a:endParaRPr lang="ko-KR" altLang="en-US" sz="800" b="0" i="0" kern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Malgun Gothic" panose="020B0503020000020004" pitchFamily="34" charset="-127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날씨 정보를 가져오기 위한  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SQL</a:t>
                      </a:r>
                      <a:r>
                        <a:rPr lang="ko-KR" altLang="en-US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문을 정의한다</a:t>
                      </a:r>
                      <a:r>
                        <a:rPr lang="en-US" altLang="ko-KR" sz="900" b="0" i="0" kern="12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  <a:endParaRPr lang="ko-KR" altLang="en-US" sz="900" b="0" i="0" kern="1200" dirty="0">
                        <a:solidFill>
                          <a:schemeClr val="tx2">
                            <a:lumMod val="75000"/>
                          </a:schemeClr>
                        </a:solidFill>
                        <a:latin typeface="Malgun Gothic" panose="020B0503020000020004" pitchFamily="34" charset="-127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26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DrnImgService.java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i="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드론이미지</a:t>
                      </a:r>
                      <a:r>
                        <a:rPr lang="ko-KR" altLang="en-US" sz="8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 정보를 가져오기 위한 </a:t>
                      </a:r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Service </a:t>
                      </a:r>
                      <a:r>
                        <a:rPr lang="ko-KR" altLang="en-US" sz="8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이다</a:t>
                      </a:r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.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26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DrnImgServiceImpl.java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i="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드론이미지</a:t>
                      </a:r>
                      <a:r>
                        <a:rPr lang="ko-KR" altLang="en-US" sz="8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 정보를 가져오기 위한 </a:t>
                      </a:r>
                      <a:r>
                        <a:rPr lang="en-US" altLang="ko-KR" sz="800" dirty="0" err="1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ServiceImpl</a:t>
                      </a:r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 </a:t>
                      </a:r>
                      <a:r>
                        <a:rPr lang="ko-KR" altLang="en-US" sz="8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이다</a:t>
                      </a:r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326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DrnImgVo.java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i="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드론이미지</a:t>
                      </a:r>
                      <a:r>
                        <a:rPr lang="ko-KR" altLang="en-US" sz="8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 정보를 가져오기 위한 데이터 객체이다</a:t>
                      </a:r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.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326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DrnImg_sql.xml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i="0" dirty="0" err="1">
                          <a:solidFill>
                            <a:schemeClr val="tx2">
                              <a:lumMod val="75000"/>
                            </a:schemeClr>
                          </a:solidFill>
                          <a:latin typeface="Malgun Gothic" panose="020B0503020000020004" pitchFamily="34" charset="-127"/>
                        </a:rPr>
                        <a:t>드론이미지</a:t>
                      </a:r>
                      <a:r>
                        <a:rPr lang="ko-KR" altLang="en-US" sz="8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 정보를 가져오기 위한 </a:t>
                      </a:r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SQL</a:t>
                      </a:r>
                      <a:r>
                        <a:rPr lang="ko-KR" altLang="en-US" sz="8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문을 정의한다</a:t>
                      </a:r>
                      <a:r>
                        <a:rPr lang="en-US" altLang="ko-KR" sz="8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.</a:t>
                      </a:r>
                      <a:endParaRPr lang="ko-KR" altLang="en-US" sz="8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A62DC04-0335-E716-053C-EB9034664284}"/>
              </a:ext>
            </a:extLst>
          </p:cNvPr>
          <p:cNvSpPr txBox="1"/>
          <p:nvPr/>
        </p:nvSpPr>
        <p:spPr>
          <a:xfrm>
            <a:off x="344489" y="1340768"/>
            <a:ext cx="1872208" cy="2880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DB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객체 정의서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73B00B-13F7-5E2B-4EA8-3B94A39BFF34}"/>
              </a:ext>
            </a:extLst>
          </p:cNvPr>
          <p:cNvSpPr txBox="1"/>
          <p:nvPr/>
        </p:nvSpPr>
        <p:spPr>
          <a:xfrm>
            <a:off x="344489" y="3429000"/>
            <a:ext cx="1872208" cy="2880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모듈 정의서</a:t>
            </a:r>
          </a:p>
        </p:txBody>
      </p:sp>
    </p:spTree>
    <p:extLst>
      <p:ext uri="{BB962C8B-B14F-4D97-AF65-F5344CB8AC3E}">
        <p14:creationId xmlns:p14="http://schemas.microsoft.com/office/powerpoint/2010/main" val="4919699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5943</TotalTime>
  <Words>1634</Words>
  <Application>Microsoft Office PowerPoint</Application>
  <PresentationFormat>A4 용지(210x297mm)</PresentationFormat>
  <Paragraphs>632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굴림</vt:lpstr>
      <vt:lpstr>Malgun Gothic</vt:lpstr>
      <vt:lpstr>Malgun Gothic</vt:lpstr>
      <vt:lpstr>Arial</vt:lpstr>
      <vt:lpstr>Calibri</vt:lpstr>
      <vt:lpstr>Wingdings 2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 병석</dc:creator>
  <cp:lastModifiedBy>pc</cp:lastModifiedBy>
  <cp:revision>111</cp:revision>
  <cp:lastPrinted>2022-08-28T02:55:42Z</cp:lastPrinted>
  <dcterms:created xsi:type="dcterms:W3CDTF">2021-03-03T02:11:26Z</dcterms:created>
  <dcterms:modified xsi:type="dcterms:W3CDTF">2023-12-05T05:14:20Z</dcterms:modified>
</cp:coreProperties>
</file>

<file path=docProps/thumbnail.jpeg>
</file>